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9" r:id="rId3"/>
    <p:sldId id="258" r:id="rId4"/>
    <p:sldId id="260" r:id="rId5"/>
    <p:sldId id="320" r:id="rId6"/>
    <p:sldId id="264" r:id="rId7"/>
    <p:sldId id="266" r:id="rId8"/>
    <p:sldId id="265" r:id="rId9"/>
    <p:sldId id="321" r:id="rId10"/>
    <p:sldId id="322" r:id="rId11"/>
    <p:sldId id="267" r:id="rId12"/>
    <p:sldId id="268" r:id="rId13"/>
    <p:sldId id="269" r:id="rId14"/>
    <p:sldId id="273" r:id="rId15"/>
    <p:sldId id="274" r:id="rId16"/>
    <p:sldId id="275" r:id="rId17"/>
    <p:sldId id="277" r:id="rId18"/>
    <p:sldId id="282" r:id="rId19"/>
    <p:sldId id="280" r:id="rId20"/>
    <p:sldId id="283" r:id="rId21"/>
    <p:sldId id="285" r:id="rId22"/>
    <p:sldId id="286" r:id="rId23"/>
    <p:sldId id="323" r:id="rId24"/>
    <p:sldId id="324" r:id="rId25"/>
    <p:sldId id="287" r:id="rId26"/>
    <p:sldId id="288" r:id="rId27"/>
    <p:sldId id="289" r:id="rId28"/>
    <p:sldId id="292" r:id="rId29"/>
    <p:sldId id="291" r:id="rId30"/>
    <p:sldId id="326" r:id="rId31"/>
    <p:sldId id="293" r:id="rId32"/>
    <p:sldId id="294" r:id="rId33"/>
    <p:sldId id="295" r:id="rId34"/>
    <p:sldId id="304" r:id="rId35"/>
    <p:sldId id="296" r:id="rId36"/>
    <p:sldId id="297" r:id="rId37"/>
    <p:sldId id="298" r:id="rId38"/>
    <p:sldId id="299" r:id="rId39"/>
    <p:sldId id="300" r:id="rId40"/>
    <p:sldId id="303" r:id="rId41"/>
    <p:sldId id="301" r:id="rId42"/>
    <p:sldId id="302" r:id="rId43"/>
    <p:sldId id="325"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8" r:id="rId57"/>
    <p:sldId id="319" r:id="rId58"/>
    <p:sldId id="317"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923" autoAdjust="0"/>
  </p:normalViewPr>
  <p:slideViewPr>
    <p:cSldViewPr snapToGrid="0">
      <p:cViewPr varScale="1">
        <p:scale>
          <a:sx n="68" d="100"/>
          <a:sy n="68" d="100"/>
        </p:scale>
        <p:origin x="816" y="66"/>
      </p:cViewPr>
      <p:guideLst/>
    </p:cSldViewPr>
  </p:slideViewPr>
  <p:outlineViewPr>
    <p:cViewPr>
      <p:scale>
        <a:sx n="33" d="100"/>
        <a:sy n="33" d="100"/>
      </p:scale>
      <p:origin x="0" y="-95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9A4C9BC-9303-40C7-A13A-EDBF472FB5FD}" type="datetimeFigureOut">
              <a:rPr lang="es-MX" smtClean="0"/>
              <a:t>17/06/2021</a:t>
            </a:fld>
            <a:endParaRPr lang="es-MX"/>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387ABA4-9EF3-4149-AF97-426A40D3DEB6}" type="slidenum">
              <a:rPr lang="es-MX" smtClean="0"/>
              <a:t>‹Nº›</a:t>
            </a:fld>
            <a:endParaRPr lang="es-MX"/>
          </a:p>
        </p:txBody>
      </p:sp>
    </p:spTree>
    <p:extLst>
      <p:ext uri="{BB962C8B-B14F-4D97-AF65-F5344CB8AC3E}">
        <p14:creationId xmlns:p14="http://schemas.microsoft.com/office/powerpoint/2010/main" val="192792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A4C9BC-9303-40C7-A13A-EDBF472FB5FD}" type="datetimeFigureOut">
              <a:rPr lang="es-MX" smtClean="0"/>
              <a:t>17/06/2021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234071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9A4C9BC-9303-40C7-A13A-EDBF472FB5FD}" type="datetimeFigureOut">
              <a:rPr lang="es-MX" smtClean="0"/>
              <a:t>17/06/2021</a:t>
            </a:fld>
            <a:endParaRPr lang="es-MX"/>
          </a:p>
        </p:txBody>
      </p:sp>
      <p:sp>
        <p:nvSpPr>
          <p:cNvPr id="5" name="Footer Placeholder 4"/>
          <p:cNvSpPr>
            <a:spLocks noGrp="1"/>
          </p:cNvSpPr>
          <p:nvPr>
            <p:ph type="ftr" sz="quarter" idx="11"/>
          </p:nvPr>
        </p:nvSpPr>
        <p:spPr>
          <a:xfrm>
            <a:off x="774923" y="5951811"/>
            <a:ext cx="7896279" cy="365125"/>
          </a:xfrm>
        </p:spPr>
        <p:txBody>
          <a:bodyPr/>
          <a:lstStyle/>
          <a:p>
            <a:endParaRPr lang="es-MX"/>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387ABA4-9EF3-4149-AF97-426A40D3DEB6}" type="slidenum">
              <a:rPr lang="es-MX" smtClean="0"/>
              <a:t>‹Nº›</a:t>
            </a:fld>
            <a:endParaRPr lang="es-MX"/>
          </a:p>
        </p:txBody>
      </p:sp>
    </p:spTree>
    <p:extLst>
      <p:ext uri="{BB962C8B-B14F-4D97-AF65-F5344CB8AC3E}">
        <p14:creationId xmlns:p14="http://schemas.microsoft.com/office/powerpoint/2010/main" val="2715205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A4C9BC-9303-40C7-A13A-EDBF472FB5FD}" type="datetimeFigureOut">
              <a:rPr lang="es-MX" smtClean="0"/>
              <a:t>17/06/2021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558300" y="5956137"/>
            <a:ext cx="1052508" cy="365125"/>
          </a:xfrm>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31608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9A4C9BC-9303-40C7-A13A-EDBF472FB5FD}" type="datetimeFigureOut">
              <a:rPr lang="es-MX" smtClean="0"/>
              <a:t>17/06/2021</a:t>
            </a:fld>
            <a:endParaRPr lang="es-MX"/>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387ABA4-9EF3-4149-AF97-426A40D3DEB6}" type="slidenum">
              <a:rPr lang="es-MX" smtClean="0"/>
              <a:t>‹Nº›</a:t>
            </a:fld>
            <a:endParaRPr lang="es-MX"/>
          </a:p>
        </p:txBody>
      </p:sp>
    </p:spTree>
    <p:extLst>
      <p:ext uri="{BB962C8B-B14F-4D97-AF65-F5344CB8AC3E}">
        <p14:creationId xmlns:p14="http://schemas.microsoft.com/office/powerpoint/2010/main" val="222301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9A4C9BC-9303-40C7-A13A-EDBF472FB5FD}" type="datetimeFigureOut">
              <a:rPr lang="es-MX" smtClean="0"/>
              <a:t>17/06/2021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259855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9A4C9BC-9303-40C7-A13A-EDBF472FB5FD}" type="datetimeFigureOut">
              <a:rPr lang="es-MX" smtClean="0"/>
              <a:t>17/06/2021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2277371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9A4C9BC-9303-40C7-A13A-EDBF472FB5FD}" type="datetimeFigureOut">
              <a:rPr lang="es-MX" smtClean="0"/>
              <a:t>17/06/2021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56008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4C9BC-9303-40C7-A13A-EDBF472FB5FD}" type="datetimeFigureOut">
              <a:rPr lang="es-MX" smtClean="0"/>
              <a:t>17/06/2021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2017911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9A4C9BC-9303-40C7-A13A-EDBF472FB5FD}" type="datetimeFigureOut">
              <a:rPr lang="es-MX" smtClean="0"/>
              <a:t>17/06/2021</a:t>
            </a:fld>
            <a:endParaRPr lang="es-MX"/>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387ABA4-9EF3-4149-AF97-426A40D3DEB6}" type="slidenum">
              <a:rPr lang="es-MX" smtClean="0"/>
              <a:t>‹Nº›</a:t>
            </a:fld>
            <a:endParaRPr lang="es-MX"/>
          </a:p>
        </p:txBody>
      </p:sp>
    </p:spTree>
    <p:extLst>
      <p:ext uri="{BB962C8B-B14F-4D97-AF65-F5344CB8AC3E}">
        <p14:creationId xmlns:p14="http://schemas.microsoft.com/office/powerpoint/2010/main" val="1833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9A4C9BC-9303-40C7-A13A-EDBF472FB5FD}" type="datetimeFigureOut">
              <a:rPr lang="es-MX" smtClean="0"/>
              <a:t>17/06/2021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D387ABA4-9EF3-4149-AF97-426A40D3DEB6}" type="slidenum">
              <a:rPr lang="es-MX" smtClean="0"/>
              <a:t>‹Nº›</a:t>
            </a:fld>
            <a:endParaRPr lang="es-MX"/>
          </a:p>
        </p:txBody>
      </p:sp>
    </p:spTree>
    <p:extLst>
      <p:ext uri="{BB962C8B-B14F-4D97-AF65-F5344CB8AC3E}">
        <p14:creationId xmlns:p14="http://schemas.microsoft.com/office/powerpoint/2010/main" val="26252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9A4C9BC-9303-40C7-A13A-EDBF472FB5FD}" type="datetimeFigureOut">
              <a:rPr lang="es-MX" smtClean="0"/>
              <a:t>17/06/2021</a:t>
            </a:fld>
            <a:endParaRPr lang="es-MX"/>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s-MX"/>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387ABA4-9EF3-4149-AF97-426A40D3DEB6}" type="slidenum">
              <a:rPr lang="es-MX" smtClean="0"/>
              <a:t>‹Nº›</a:t>
            </a:fld>
            <a:endParaRPr lang="es-MX"/>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881132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s.qaz.wiki/wiki/List_of_AMD_K5_microprocessors#Desktop_CPU"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s.qaz.wiki/wiki/List_of_AMD_K5_microprocessors#Desktop_CPU"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en.wikipedia.org/wiki/List_of_AMD_K6_microprocessor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s.qaz.wiki/wiki/List_of_AMD_K5_microprocessors#Desktop_CPU" TargetMode="External"/><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hyperlink" Target="https://es.qaz.wiki/wiki/List_of_AMD_Duron_microprocessor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en.wikipedia.org/wiki/List_of_AMD_Sempron_microprocessor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hyperlink" Target="https://en.wikipedia.org/wiki/List_of_AMD_Athlon_microprocessor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List_of_AMD_Athlon_XP_microprocessors" TargetMode="Externa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s.wikipedia.org/wiki/AMD_Athlon_6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List_of_AMD_Turion_microprocessors"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cpu-upgrade.com/CPUs/AMD/Athlon_64_X2/index.html"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List_of_AMD_Turion_microprocessors#Turion_64_X2_2"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s.qaz.wiki/wiki/List_of_AMD_Opteron_microprocessors" TargetMode="External"/><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List_of_AMD_Phenom_microprocessors"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s.wikipedia.org/wiki/Anexo:Procesadores_AMD_Phenom#Serie_Phenom_II"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s.qaz.wiki/wiki/List_of_AMD_Phenom_microprocessors#Athlon_II_series_(Phenom_II-based)"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es.wikipedia.org/wiki/Anexo:Procesadores_AMD_FX#%22Zambezi%22_(32_nm_SO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es.wikipedia.org/wiki/Anexo:Procesadores_AMD_FX#%22Vishera%22_(32_nm_SOI)" TargetMode="Externa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es.qaz.wiki/wiki/List_of_AMD_K5_microprocessors#Desktop_CPU" TargetMode="External"/><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hyperlink" Target="https://en.wikipedia.org/wiki/List_of_AMD_accelerated_processing_uni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hyperlink" Target="https://www.cpu-monkey.com/en/cpu_family-amd_ryzen-3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0E0CB26E-B546-436E-A898-B47B01051A8F}"/>
              </a:ext>
            </a:extLst>
          </p:cNvPr>
          <p:cNvSpPr/>
          <p:nvPr/>
        </p:nvSpPr>
        <p:spPr>
          <a:xfrm>
            <a:off x="448669" y="4508329"/>
            <a:ext cx="11266253" cy="18842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a:extLst>
              <a:ext uri="{FF2B5EF4-FFF2-40B4-BE49-F238E27FC236}">
                <a16:creationId xmlns:a16="http://schemas.microsoft.com/office/drawing/2014/main" id="{73957D5C-2E26-46C1-90A8-D3FFDDBE53D3}"/>
              </a:ext>
            </a:extLst>
          </p:cNvPr>
          <p:cNvSpPr/>
          <p:nvPr/>
        </p:nvSpPr>
        <p:spPr>
          <a:xfrm>
            <a:off x="3194654" y="771865"/>
            <a:ext cx="5802692" cy="339102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sz="5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erlin Sans FB Demi" panose="020E0802020502020306" pitchFamily="34" charset="0"/>
            </a:endParaRPr>
          </a:p>
        </p:txBody>
      </p:sp>
      <p:sp>
        <p:nvSpPr>
          <p:cNvPr id="23" name="Rectángulo 22">
            <a:extLst>
              <a:ext uri="{FF2B5EF4-FFF2-40B4-BE49-F238E27FC236}">
                <a16:creationId xmlns:a16="http://schemas.microsoft.com/office/drawing/2014/main" id="{F6318F56-17DB-4A7C-8310-6043B183B121}"/>
              </a:ext>
            </a:extLst>
          </p:cNvPr>
          <p:cNvSpPr/>
          <p:nvPr/>
        </p:nvSpPr>
        <p:spPr>
          <a:xfrm>
            <a:off x="1236509" y="688573"/>
            <a:ext cx="4547848" cy="1015663"/>
          </a:xfrm>
          <a:prstGeom prst="rect">
            <a:avLst/>
          </a:prstGeom>
          <a:noFill/>
        </p:spPr>
        <p:txBody>
          <a:bodyPr wrap="squar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Forte" panose="03060902040502070203" pitchFamily="66" charset="0"/>
              </a:rPr>
              <a:t>TecNM – ITS</a:t>
            </a:r>
            <a:endParaRPr lang="es-ES" sz="5400" b="1" dirty="0">
              <a:ln w="22225">
                <a:solidFill>
                  <a:schemeClr val="accent2"/>
                </a:solidFill>
                <a:prstDash val="solid"/>
              </a:ln>
              <a:solidFill>
                <a:schemeClr val="accent2">
                  <a:lumMod val="40000"/>
                  <a:lumOff val="60000"/>
                </a:schemeClr>
              </a:solidFill>
              <a:latin typeface="Forte" panose="03060902040502070203" pitchFamily="66" charset="0"/>
            </a:endParaRPr>
          </a:p>
        </p:txBody>
      </p:sp>
      <p:sp>
        <p:nvSpPr>
          <p:cNvPr id="24" name="Rectángulo 23">
            <a:extLst>
              <a:ext uri="{FF2B5EF4-FFF2-40B4-BE49-F238E27FC236}">
                <a16:creationId xmlns:a16="http://schemas.microsoft.com/office/drawing/2014/main" id="{961F086F-A616-45A3-A893-15ACAE8B2412}"/>
              </a:ext>
            </a:extLst>
          </p:cNvPr>
          <p:cNvSpPr/>
          <p:nvPr/>
        </p:nvSpPr>
        <p:spPr>
          <a:xfrm>
            <a:off x="7064410" y="3263953"/>
            <a:ext cx="3106941" cy="1015663"/>
          </a:xfrm>
          <a:prstGeom prst="rect">
            <a:avLst/>
          </a:prstGeom>
          <a:noFill/>
        </p:spPr>
        <p:txBody>
          <a:bodyPr wrap="non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Forte" panose="03060902040502070203" pitchFamily="66" charset="0"/>
              </a:rPr>
              <a:t>Unidad 2</a:t>
            </a:r>
            <a:endParaRPr lang="es-ES" sz="5400" b="1" dirty="0">
              <a:ln w="22225">
                <a:solidFill>
                  <a:schemeClr val="accent2"/>
                </a:solidFill>
                <a:prstDash val="solid"/>
              </a:ln>
              <a:solidFill>
                <a:schemeClr val="accent2">
                  <a:lumMod val="40000"/>
                  <a:lumOff val="60000"/>
                </a:schemeClr>
              </a:solidFill>
              <a:latin typeface="Forte" panose="03060902040502070203" pitchFamily="66" charset="0"/>
            </a:endParaRPr>
          </a:p>
        </p:txBody>
      </p:sp>
      <p:sp>
        <p:nvSpPr>
          <p:cNvPr id="25" name="CuadroTexto 24">
            <a:extLst>
              <a:ext uri="{FF2B5EF4-FFF2-40B4-BE49-F238E27FC236}">
                <a16:creationId xmlns:a16="http://schemas.microsoft.com/office/drawing/2014/main" id="{44A1F2CA-2505-420F-BDC0-96BE7567F737}"/>
              </a:ext>
            </a:extLst>
          </p:cNvPr>
          <p:cNvSpPr txBox="1"/>
          <p:nvPr/>
        </p:nvSpPr>
        <p:spPr>
          <a:xfrm>
            <a:off x="8554453" y="702095"/>
            <a:ext cx="3160470" cy="369332"/>
          </a:xfrm>
          <a:prstGeom prst="rect">
            <a:avLst/>
          </a:prstGeom>
          <a:noFill/>
        </p:spPr>
        <p:txBody>
          <a:bodyPr wrap="square">
            <a:spAutoFit/>
          </a:bodyPr>
          <a:lstStyle/>
          <a:p>
            <a:pPr algn="r"/>
            <a:r>
              <a:rPr lang="es-MX" dirty="0">
                <a:ln w="0"/>
                <a:solidFill>
                  <a:schemeClr val="accent1"/>
                </a:solidFill>
                <a:effectLst>
                  <a:outerShdw blurRad="38100" dist="25400" dir="5400000" algn="ctr" rotWithShape="0">
                    <a:srgbClr val="6E747A">
                      <a:alpha val="43000"/>
                    </a:srgbClr>
                  </a:outerShdw>
                </a:effectLst>
                <a:latin typeface="Forte" panose="03060902040502070203" pitchFamily="66" charset="0"/>
              </a:rPr>
              <a:t>Sabinas, </a:t>
            </a:r>
            <a:r>
              <a:rPr lang="es-MX" dirty="0" err="1">
                <a:ln w="0"/>
                <a:solidFill>
                  <a:schemeClr val="accent1"/>
                </a:solidFill>
                <a:effectLst>
                  <a:outerShdw blurRad="38100" dist="25400" dir="5400000" algn="ctr" rotWithShape="0">
                    <a:srgbClr val="6E747A">
                      <a:alpha val="43000"/>
                    </a:srgbClr>
                  </a:outerShdw>
                </a:effectLst>
                <a:latin typeface="Forte" panose="03060902040502070203" pitchFamily="66" charset="0"/>
              </a:rPr>
              <a:t>Coah</a:t>
            </a:r>
            <a:r>
              <a:rPr lang="es-MX" dirty="0">
                <a:ln w="0"/>
                <a:solidFill>
                  <a:schemeClr val="accent1"/>
                </a:solidFill>
                <a:effectLst>
                  <a:outerShdw blurRad="38100" dist="25400" dir="5400000" algn="ctr" rotWithShape="0">
                    <a:srgbClr val="6E747A">
                      <a:alpha val="43000"/>
                    </a:srgbClr>
                  </a:outerShdw>
                </a:effectLst>
                <a:latin typeface="Forte" panose="03060902040502070203" pitchFamily="66" charset="0"/>
              </a:rPr>
              <a:t>. 23/04/2021</a:t>
            </a:r>
          </a:p>
        </p:txBody>
      </p:sp>
      <p:sp>
        <p:nvSpPr>
          <p:cNvPr id="26" name="CuadroTexto 25">
            <a:extLst>
              <a:ext uri="{FF2B5EF4-FFF2-40B4-BE49-F238E27FC236}">
                <a16:creationId xmlns:a16="http://schemas.microsoft.com/office/drawing/2014/main" id="{CAA1A903-88FB-4B44-A3D5-F2EF73EE57D2}"/>
              </a:ext>
            </a:extLst>
          </p:cNvPr>
          <p:cNvSpPr txBox="1"/>
          <p:nvPr/>
        </p:nvSpPr>
        <p:spPr>
          <a:xfrm>
            <a:off x="2749352" y="1386829"/>
            <a:ext cx="6654187" cy="2123658"/>
          </a:xfrm>
          <a:prstGeom prst="rect">
            <a:avLst/>
          </a:prstGeom>
          <a:noFill/>
        </p:spPr>
        <p:txBody>
          <a:bodyPr wrap="square" rtlCol="0">
            <a:spAutoFit/>
          </a:bodyPr>
          <a:lstStyle/>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Procesadores</a:t>
            </a:r>
          </a:p>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AMD</a:t>
            </a:r>
          </a:p>
        </p:txBody>
      </p:sp>
      <p:sp>
        <p:nvSpPr>
          <p:cNvPr id="27" name="Rectángulo 26">
            <a:extLst>
              <a:ext uri="{FF2B5EF4-FFF2-40B4-BE49-F238E27FC236}">
                <a16:creationId xmlns:a16="http://schemas.microsoft.com/office/drawing/2014/main" id="{AB7E804F-2C83-4066-8FA4-CB936C025EBD}"/>
              </a:ext>
            </a:extLst>
          </p:cNvPr>
          <p:cNvSpPr/>
          <p:nvPr/>
        </p:nvSpPr>
        <p:spPr>
          <a:xfrm>
            <a:off x="696000" y="5392243"/>
            <a:ext cx="10800000" cy="115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28" name="Subtítulo 2">
            <a:extLst>
              <a:ext uri="{FF2B5EF4-FFF2-40B4-BE49-F238E27FC236}">
                <a16:creationId xmlns:a16="http://schemas.microsoft.com/office/drawing/2014/main" id="{2EFE4097-5189-47A8-98A9-B7B870E4FEE8}"/>
              </a:ext>
            </a:extLst>
          </p:cNvPr>
          <p:cNvSpPr txBox="1">
            <a:spLocks/>
          </p:cNvSpPr>
          <p:nvPr/>
        </p:nvSpPr>
        <p:spPr>
          <a:xfrm>
            <a:off x="894530" y="5194938"/>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Alumno: </a:t>
            </a:r>
          </a:p>
        </p:txBody>
      </p:sp>
      <p:sp>
        <p:nvSpPr>
          <p:cNvPr id="29" name="Subtítulo 2">
            <a:extLst>
              <a:ext uri="{FF2B5EF4-FFF2-40B4-BE49-F238E27FC236}">
                <a16:creationId xmlns:a16="http://schemas.microsoft.com/office/drawing/2014/main" id="{E3B81663-ABA8-4CAE-8F99-F146A0344180}"/>
              </a:ext>
            </a:extLst>
          </p:cNvPr>
          <p:cNvSpPr txBox="1">
            <a:spLocks/>
          </p:cNvSpPr>
          <p:nvPr/>
        </p:nvSpPr>
        <p:spPr>
          <a:xfrm>
            <a:off x="2201224" y="5199693"/>
            <a:ext cx="5113976" cy="509809"/>
          </a:xfrm>
          <a:prstGeom prst="rect">
            <a:avLst/>
          </a:prstGeom>
          <a:solidFill>
            <a:schemeClr val="accent1"/>
          </a:solidFill>
          <a:ln>
            <a:noFill/>
          </a:ln>
          <a:effectLst/>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Luis Felipe Renovato Avila (19051186)</a:t>
            </a:r>
          </a:p>
        </p:txBody>
      </p:sp>
      <p:sp>
        <p:nvSpPr>
          <p:cNvPr id="30" name="Rectángulo 29">
            <a:extLst>
              <a:ext uri="{FF2B5EF4-FFF2-40B4-BE49-F238E27FC236}">
                <a16:creationId xmlns:a16="http://schemas.microsoft.com/office/drawing/2014/main" id="{F4E2811F-DFE8-44F7-9909-E9FBF1B79218}"/>
              </a:ext>
            </a:extLst>
          </p:cNvPr>
          <p:cNvSpPr/>
          <p:nvPr/>
        </p:nvSpPr>
        <p:spPr>
          <a:xfrm>
            <a:off x="696000" y="5968412"/>
            <a:ext cx="10800000" cy="115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1" name="Subtítulo 2">
            <a:extLst>
              <a:ext uri="{FF2B5EF4-FFF2-40B4-BE49-F238E27FC236}">
                <a16:creationId xmlns:a16="http://schemas.microsoft.com/office/drawing/2014/main" id="{6748AC8D-FEF3-41B2-8670-2713FFDAB243}"/>
              </a:ext>
            </a:extLst>
          </p:cNvPr>
          <p:cNvSpPr txBox="1">
            <a:spLocks/>
          </p:cNvSpPr>
          <p:nvPr/>
        </p:nvSpPr>
        <p:spPr>
          <a:xfrm>
            <a:off x="894530" y="5773154"/>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Carrera: </a:t>
            </a:r>
          </a:p>
        </p:txBody>
      </p:sp>
      <p:sp>
        <p:nvSpPr>
          <p:cNvPr id="32" name="Subtítulo 2">
            <a:extLst>
              <a:ext uri="{FF2B5EF4-FFF2-40B4-BE49-F238E27FC236}">
                <a16:creationId xmlns:a16="http://schemas.microsoft.com/office/drawing/2014/main" id="{894DFA96-4BF8-4999-9390-02D4E7CD9430}"/>
              </a:ext>
            </a:extLst>
          </p:cNvPr>
          <p:cNvSpPr txBox="1">
            <a:spLocks/>
          </p:cNvSpPr>
          <p:nvPr/>
        </p:nvSpPr>
        <p:spPr>
          <a:xfrm>
            <a:off x="2201224" y="5768400"/>
            <a:ext cx="5511018" cy="509809"/>
          </a:xfrm>
          <a:prstGeom prst="rect">
            <a:avLst/>
          </a:prstGeom>
          <a:solidFill>
            <a:schemeClr val="accent1"/>
          </a:solidFill>
          <a:ln>
            <a:noFill/>
          </a:ln>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Ingeniería en Sistemas Computacionales</a:t>
            </a:r>
          </a:p>
        </p:txBody>
      </p:sp>
      <p:sp>
        <p:nvSpPr>
          <p:cNvPr id="33" name="Rectángulo 32">
            <a:extLst>
              <a:ext uri="{FF2B5EF4-FFF2-40B4-BE49-F238E27FC236}">
                <a16:creationId xmlns:a16="http://schemas.microsoft.com/office/drawing/2014/main" id="{F8B4C529-277B-408B-8EA5-4AA52DD3B1CC}"/>
              </a:ext>
            </a:extLst>
          </p:cNvPr>
          <p:cNvSpPr/>
          <p:nvPr/>
        </p:nvSpPr>
        <p:spPr>
          <a:xfrm>
            <a:off x="696000" y="4814027"/>
            <a:ext cx="10800000" cy="115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4" name="Subtítulo 2">
            <a:extLst>
              <a:ext uri="{FF2B5EF4-FFF2-40B4-BE49-F238E27FC236}">
                <a16:creationId xmlns:a16="http://schemas.microsoft.com/office/drawing/2014/main" id="{D361DDAF-E0EE-4746-935B-3DF8070AEAAF}"/>
              </a:ext>
            </a:extLst>
          </p:cNvPr>
          <p:cNvSpPr txBox="1">
            <a:spLocks/>
          </p:cNvSpPr>
          <p:nvPr/>
        </p:nvSpPr>
        <p:spPr>
          <a:xfrm>
            <a:off x="894530" y="4614525"/>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Materia: </a:t>
            </a:r>
          </a:p>
        </p:txBody>
      </p:sp>
      <p:sp>
        <p:nvSpPr>
          <p:cNvPr id="35" name="Subtítulo 2">
            <a:extLst>
              <a:ext uri="{FF2B5EF4-FFF2-40B4-BE49-F238E27FC236}">
                <a16:creationId xmlns:a16="http://schemas.microsoft.com/office/drawing/2014/main" id="{07CAA35E-58FB-437E-A0EC-9D101461A4AE}"/>
              </a:ext>
            </a:extLst>
          </p:cNvPr>
          <p:cNvSpPr txBox="1">
            <a:spLocks/>
          </p:cNvSpPr>
          <p:nvPr/>
        </p:nvSpPr>
        <p:spPr>
          <a:xfrm>
            <a:off x="2201224" y="4609770"/>
            <a:ext cx="6353228" cy="509809"/>
          </a:xfrm>
          <a:prstGeom prst="rect">
            <a:avLst/>
          </a:prstGeom>
          <a:solidFill>
            <a:schemeClr val="accent1"/>
          </a:solidFill>
          <a:ln>
            <a:noFill/>
          </a:ln>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Arquitectura de Computadoras (14:00 - 15:00)</a:t>
            </a:r>
          </a:p>
        </p:txBody>
      </p:sp>
      <p:pic>
        <p:nvPicPr>
          <p:cNvPr id="36" name="Picture 4" descr="2do. Evento de Ciencias del ITS">
            <a:extLst>
              <a:ext uri="{FF2B5EF4-FFF2-40B4-BE49-F238E27FC236}">
                <a16:creationId xmlns:a16="http://schemas.microsoft.com/office/drawing/2014/main" id="{57D2767C-69AC-4BD6-B906-FC209E68A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190" y="1488955"/>
            <a:ext cx="1839732" cy="19194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DFEA5B5F-F6A5-4D01-AAC8-74B927D30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22" y="1565977"/>
            <a:ext cx="1765360" cy="176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909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Am5x86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3" y="2180496"/>
            <a:ext cx="7344719" cy="3678303"/>
          </a:xfrm>
        </p:spPr>
        <p:txBody>
          <a:bodyPr>
            <a:normAutofit/>
          </a:bodyPr>
          <a:lstStyle/>
          <a:p>
            <a:pPr algn="just"/>
            <a:r>
              <a:rPr lang="es-MX" sz="2000" dirty="0">
                <a:solidFill>
                  <a:schemeClr val="tx1"/>
                </a:solidFill>
              </a:rPr>
              <a:t>Fue lanzado en noviembre de 1995. </a:t>
            </a:r>
          </a:p>
          <a:p>
            <a:pPr algn="just"/>
            <a:r>
              <a:rPr lang="es-MX" sz="2000" dirty="0">
                <a:solidFill>
                  <a:schemeClr val="tx1"/>
                </a:solidFill>
              </a:rPr>
              <a:t>Continuó el éxito de AMD como un procesador rápido y rentable.</a:t>
            </a:r>
          </a:p>
          <a:p>
            <a:pPr algn="just"/>
            <a:r>
              <a:rPr lang="es-MX" sz="2000" dirty="0">
                <a:solidFill>
                  <a:schemeClr val="tx1"/>
                </a:solidFill>
              </a:rPr>
              <a:t>Frecuencia de reloj de la CPU: 133  MHz a 160 MHz.</a:t>
            </a:r>
          </a:p>
          <a:p>
            <a:pPr algn="just"/>
            <a:r>
              <a:rPr lang="es-MX" sz="2000" dirty="0">
                <a:solidFill>
                  <a:schemeClr val="tx1"/>
                </a:solidFill>
              </a:rPr>
              <a:t>Velocidades del bus: 33 MHz a 50 MHz. </a:t>
            </a:r>
          </a:p>
          <a:p>
            <a:pPr algn="just"/>
            <a:r>
              <a:rPr lang="es-MX" sz="2000" dirty="0">
                <a:solidFill>
                  <a:schemeClr val="tx1"/>
                </a:solidFill>
              </a:rPr>
              <a:t>Caché L1: Código y datos unificados de 16 KiB asociativos de 4 vías, reescritura o reescritura . </a:t>
            </a:r>
          </a:p>
          <a:p>
            <a:pPr algn="just"/>
            <a:r>
              <a:rPr lang="es-MX" sz="2000" dirty="0">
                <a:solidFill>
                  <a:schemeClr val="tx1"/>
                </a:solidFill>
              </a:rPr>
              <a:t>Caché L2: Depende de la placa base </a:t>
            </a:r>
          </a:p>
        </p:txBody>
      </p:sp>
      <p:pic>
        <p:nvPicPr>
          <p:cNvPr id="45058" name="Picture 2">
            <a:extLst>
              <a:ext uri="{FF2B5EF4-FFF2-40B4-BE49-F238E27FC236}">
                <a16:creationId xmlns:a16="http://schemas.microsoft.com/office/drawing/2014/main" id="{4DBBEEEA-F012-4D29-89BA-AD1A2B47F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5" t="5817" r="14998" b="3600"/>
          <a:stretch/>
        </p:blipFill>
        <p:spPr bwMode="auto">
          <a:xfrm>
            <a:off x="7925912" y="2641223"/>
            <a:ext cx="3684895" cy="27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K5</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3" y="2180496"/>
            <a:ext cx="7449624" cy="3678303"/>
          </a:xfrm>
        </p:spPr>
        <p:txBody>
          <a:bodyPr>
            <a:normAutofit lnSpcReduction="10000"/>
          </a:bodyPr>
          <a:lstStyle/>
          <a:p>
            <a:pPr marL="0" indent="0" algn="just">
              <a:buNone/>
            </a:pPr>
            <a:r>
              <a:rPr lang="es-MX" sz="2000" dirty="0">
                <a:solidFill>
                  <a:schemeClr val="tx1"/>
                </a:solidFill>
              </a:rPr>
              <a:t>Es el primer procesador x86 de AMD desarrollado íntegramente de forma interna. Introducido en marzo de 1996,  era un diseño ambicioso, más cercano a un Pentium Pro que a un Pentium. </a:t>
            </a:r>
          </a:p>
          <a:p>
            <a:pPr algn="just"/>
            <a:r>
              <a:rPr lang="es-MX" sz="2000" dirty="0">
                <a:solidFill>
                  <a:schemeClr val="tx1"/>
                </a:solidFill>
              </a:rPr>
              <a:t>Se basó en una arquitectura interna de procesador RISC de 29k altamente paralela con un </a:t>
            </a:r>
            <a:r>
              <a:rPr lang="es-MX" sz="2000" dirty="0" err="1">
                <a:solidFill>
                  <a:schemeClr val="tx1"/>
                </a:solidFill>
              </a:rPr>
              <a:t>front-end</a:t>
            </a:r>
            <a:r>
              <a:rPr lang="es-MX" sz="2000" dirty="0">
                <a:solidFill>
                  <a:schemeClr val="tx1"/>
                </a:solidFill>
              </a:rPr>
              <a:t> de decodificación x86. </a:t>
            </a:r>
          </a:p>
          <a:p>
            <a:pPr algn="just"/>
            <a:r>
              <a:rPr lang="es-MX" sz="2000" dirty="0">
                <a:solidFill>
                  <a:schemeClr val="tx1"/>
                </a:solidFill>
              </a:rPr>
              <a:t>Todos los modelos tenían 4,3 millones de transistores , con cinco unidades enteras que podían procesar instrucciones fuera de orden y una unidad de punto flotante. </a:t>
            </a:r>
          </a:p>
          <a:p>
            <a:pPr algn="just"/>
            <a:r>
              <a:rPr lang="es-MX" sz="2000" dirty="0">
                <a:solidFill>
                  <a:schemeClr val="tx1"/>
                </a:solidFill>
              </a:rPr>
              <a:t>Tenía una caché de instrucciones asociativas de conjuntos de cuatro vías de 16 KB y una caché de datos de 8 KB. </a:t>
            </a:r>
          </a:p>
          <a:p>
            <a:pPr marL="0" indent="0" algn="just">
              <a:buNone/>
            </a:pPr>
            <a:r>
              <a:rPr lang="es-MX" sz="2000" dirty="0">
                <a:solidFill>
                  <a:schemeClr val="tx1"/>
                </a:solidFill>
              </a:rPr>
              <a:t>Tuvo dos revisiones, internamente llamadas SSA / 5 y 5k86.</a:t>
            </a:r>
          </a:p>
        </p:txBody>
      </p:sp>
      <p:grpSp>
        <p:nvGrpSpPr>
          <p:cNvPr id="4" name="Grupo 3">
            <a:extLst>
              <a:ext uri="{FF2B5EF4-FFF2-40B4-BE49-F238E27FC236}">
                <a16:creationId xmlns:a16="http://schemas.microsoft.com/office/drawing/2014/main" id="{8095F6AC-D825-43BD-96F6-38D03545B32F}"/>
              </a:ext>
            </a:extLst>
          </p:cNvPr>
          <p:cNvGrpSpPr/>
          <p:nvPr/>
        </p:nvGrpSpPr>
        <p:grpSpPr>
          <a:xfrm>
            <a:off x="8030817" y="2333565"/>
            <a:ext cx="3672755" cy="3372164"/>
            <a:chOff x="8030817" y="2186810"/>
            <a:chExt cx="3672755" cy="3372164"/>
          </a:xfrm>
        </p:grpSpPr>
        <p:pic>
          <p:nvPicPr>
            <p:cNvPr id="7170" name="Picture 2">
              <a:extLst>
                <a:ext uri="{FF2B5EF4-FFF2-40B4-BE49-F238E27FC236}">
                  <a16:creationId xmlns:a16="http://schemas.microsoft.com/office/drawing/2014/main" id="{7D87A185-A229-4AF4-BE74-4630287FD6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0"/>
            <a:stretch/>
          </p:blipFill>
          <p:spPr bwMode="auto">
            <a:xfrm>
              <a:off x="8030817" y="2186810"/>
              <a:ext cx="3672755" cy="2955235"/>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FF295078-B339-461F-975B-953BC0565DCB}"/>
                </a:ext>
              </a:extLst>
            </p:cNvPr>
            <p:cNvSpPr txBox="1">
              <a:spLocks/>
            </p:cNvSpPr>
            <p:nvPr/>
          </p:nvSpPr>
          <p:spPr>
            <a:xfrm>
              <a:off x="8030817" y="5142045"/>
              <a:ext cx="3579990"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Diagrama del núcleo K5</a:t>
              </a:r>
            </a:p>
          </p:txBody>
        </p:sp>
      </p:grpSp>
      <p:sp>
        <p:nvSpPr>
          <p:cNvPr id="7" name="Marcador de contenido 2">
            <a:hlinkClick r:id="rId3"/>
            <a:extLst>
              <a:ext uri="{FF2B5EF4-FFF2-40B4-BE49-F238E27FC236}">
                <a16:creationId xmlns:a16="http://schemas.microsoft.com/office/drawing/2014/main" id="{4E09EF15-7FAC-4C67-8608-6DDC96D0B701}"/>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K5</a:t>
            </a:r>
            <a:endParaRPr lang="es-MX" sz="2000" i="1" dirty="0">
              <a:solidFill>
                <a:schemeClr val="tx1"/>
              </a:solidFill>
            </a:endParaRPr>
          </a:p>
        </p:txBody>
      </p:sp>
    </p:spTree>
    <p:extLst>
      <p:ext uri="{BB962C8B-B14F-4D97-AF65-F5344CB8AC3E}">
        <p14:creationId xmlns:p14="http://schemas.microsoft.com/office/powerpoint/2010/main" val="280543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Modelo SSA / 5</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lnSpcReduction="10000"/>
          </a:bodyPr>
          <a:lstStyle/>
          <a:p>
            <a:pPr marL="0" indent="0" algn="just">
              <a:buNone/>
            </a:pPr>
            <a:r>
              <a:rPr lang="es-MX" sz="2000" dirty="0">
                <a:solidFill>
                  <a:schemeClr val="tx1"/>
                </a:solidFill>
              </a:rPr>
              <a:t>El conjunto original de CPU "SSA / 5" tenía su unidad de predicción de rama desactivada y se agregaron estados de espera internos adicionales. Su primera versión salió el 27 de marzo de 1996 .</a:t>
            </a:r>
          </a:p>
          <a:p>
            <a:pPr algn="just"/>
            <a:r>
              <a:rPr lang="es-MX" sz="2000" dirty="0">
                <a:solidFill>
                  <a:schemeClr val="tx1"/>
                </a:solidFill>
              </a:rPr>
              <a:t>Vendido como 5K86 P75 a P100, más tarde como K5 PR75 a PR100 </a:t>
            </a:r>
          </a:p>
          <a:p>
            <a:pPr algn="just"/>
            <a:r>
              <a:rPr lang="es-MX" sz="2000" dirty="0">
                <a:solidFill>
                  <a:schemeClr val="tx1"/>
                </a:solidFill>
              </a:rPr>
              <a:t>4,3 millones de transistores en 500 o 350 nm </a:t>
            </a:r>
          </a:p>
          <a:p>
            <a:pPr algn="just"/>
            <a:r>
              <a:rPr lang="es-MX" sz="2000" dirty="0">
                <a:solidFill>
                  <a:schemeClr val="tx1"/>
                </a:solidFill>
              </a:rPr>
              <a:t>L1-Cache: 8 + 16 KB (datos + instrucciones) </a:t>
            </a:r>
          </a:p>
          <a:p>
            <a:pPr algn="just"/>
            <a:r>
              <a:rPr lang="es-MX" sz="2000" dirty="0">
                <a:solidFill>
                  <a:schemeClr val="tx1"/>
                </a:solidFill>
              </a:rPr>
              <a:t>Toma 5 y Toma 7 </a:t>
            </a:r>
          </a:p>
          <a:p>
            <a:pPr algn="just"/>
            <a:r>
              <a:rPr lang="es-MX" sz="2000" dirty="0" err="1">
                <a:solidFill>
                  <a:schemeClr val="tx1"/>
                </a:solidFill>
              </a:rPr>
              <a:t>VCore</a:t>
            </a:r>
            <a:r>
              <a:rPr lang="es-MX" sz="2000" dirty="0">
                <a:solidFill>
                  <a:schemeClr val="tx1"/>
                </a:solidFill>
              </a:rPr>
              <a:t>: 3,52 V </a:t>
            </a:r>
          </a:p>
          <a:p>
            <a:pPr algn="just"/>
            <a:r>
              <a:rPr lang="es-MX" sz="2000" dirty="0">
                <a:solidFill>
                  <a:schemeClr val="tx1"/>
                </a:solidFill>
              </a:rPr>
              <a:t>Bus del lado delantero : 50 (PR75), 60 (PR90), 66 MHz (PR100) </a:t>
            </a:r>
          </a:p>
          <a:p>
            <a:pPr algn="just"/>
            <a:r>
              <a:rPr lang="es-MX" sz="2000" dirty="0">
                <a:solidFill>
                  <a:schemeClr val="tx1"/>
                </a:solidFill>
              </a:rPr>
              <a:t>Frecuencia de reloj: 75, 90, 100 MHz</a:t>
            </a:r>
          </a:p>
        </p:txBody>
      </p:sp>
      <p:pic>
        <p:nvPicPr>
          <p:cNvPr id="8194" name="Picture 2">
            <a:extLst>
              <a:ext uri="{FF2B5EF4-FFF2-40B4-BE49-F238E27FC236}">
                <a16:creationId xmlns:a16="http://schemas.microsoft.com/office/drawing/2014/main" id="{9892B34A-B697-4B83-8200-19034E1FE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34" t="8695" r="9033" b="8792"/>
          <a:stretch/>
        </p:blipFill>
        <p:spPr bwMode="auto">
          <a:xfrm>
            <a:off x="8799444" y="3027544"/>
            <a:ext cx="2811364" cy="283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7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C9338DF-2A21-4329-98C4-2D20A6DAA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4" t="2950" r="4405" b="5120"/>
          <a:stretch/>
        </p:blipFill>
        <p:spPr bwMode="auto">
          <a:xfrm>
            <a:off x="8799444" y="3027544"/>
            <a:ext cx="2811364" cy="279732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Modelo 5k86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AMD usó lo que llamó una clasificación PR, o clasificación de rendimiento. Así, un chip de 116 MHz de la segunda línea se comercializó como "K5 PR166". Su primera versión salió el 7 de octubre de 1996. </a:t>
            </a:r>
          </a:p>
          <a:p>
            <a:pPr algn="just"/>
            <a:r>
              <a:rPr lang="es-MX" sz="2000" dirty="0">
                <a:solidFill>
                  <a:schemeClr val="tx1"/>
                </a:solidFill>
              </a:rPr>
              <a:t>Vendido como K5 PR120 a PR166 (PR200) </a:t>
            </a:r>
          </a:p>
          <a:p>
            <a:pPr algn="just"/>
            <a:r>
              <a:rPr lang="es-MX" sz="2000" dirty="0">
                <a:solidFill>
                  <a:schemeClr val="tx1"/>
                </a:solidFill>
              </a:rPr>
              <a:t>4,3 millones de transistores en 350 nm </a:t>
            </a:r>
          </a:p>
          <a:p>
            <a:pPr algn="just"/>
            <a:r>
              <a:rPr lang="es-MX" sz="2000" dirty="0">
                <a:solidFill>
                  <a:schemeClr val="tx1"/>
                </a:solidFill>
              </a:rPr>
              <a:t>L1-Cache: 8 + 16 KB (datos + instrucciones) </a:t>
            </a:r>
          </a:p>
          <a:p>
            <a:pPr algn="just"/>
            <a:r>
              <a:rPr lang="es-MX" sz="2000" dirty="0">
                <a:solidFill>
                  <a:schemeClr val="tx1"/>
                </a:solidFill>
              </a:rPr>
              <a:t>Toma 5 y Toma 7 </a:t>
            </a:r>
          </a:p>
          <a:p>
            <a:pPr algn="just"/>
            <a:r>
              <a:rPr lang="es-MX" sz="2000" dirty="0" err="1">
                <a:solidFill>
                  <a:schemeClr val="tx1"/>
                </a:solidFill>
              </a:rPr>
              <a:t>VCore</a:t>
            </a:r>
            <a:r>
              <a:rPr lang="es-MX" sz="2000" dirty="0">
                <a:solidFill>
                  <a:schemeClr val="tx1"/>
                </a:solidFill>
              </a:rPr>
              <a:t>: 3,52 </a:t>
            </a:r>
          </a:p>
          <a:p>
            <a:pPr algn="just"/>
            <a:r>
              <a:rPr lang="es-MX" sz="2000" dirty="0">
                <a:solidFill>
                  <a:schemeClr val="tx1"/>
                </a:solidFill>
              </a:rPr>
              <a:t>V Bus del lado delantero: 60 (PR120 / 150), 66 MHz </a:t>
            </a:r>
          </a:p>
          <a:p>
            <a:pPr algn="just"/>
            <a:r>
              <a:rPr lang="es-MX" sz="2000" dirty="0">
                <a:solidFill>
                  <a:schemeClr val="tx1"/>
                </a:solidFill>
              </a:rPr>
              <a:t>Frecuencia de reloj: 90 (PR120), 100 (PR133), 105 (PR150),133 MHz (PR200)</a:t>
            </a:r>
          </a:p>
        </p:txBody>
      </p:sp>
    </p:spTree>
    <p:extLst>
      <p:ext uri="{BB962C8B-B14F-4D97-AF65-F5344CB8AC3E}">
        <p14:creationId xmlns:p14="http://schemas.microsoft.com/office/powerpoint/2010/main" val="288110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K6</a:t>
            </a:r>
          </a:p>
        </p:txBody>
      </p:sp>
      <p:grpSp>
        <p:nvGrpSpPr>
          <p:cNvPr id="9" name="Grupo 8">
            <a:extLst>
              <a:ext uri="{FF2B5EF4-FFF2-40B4-BE49-F238E27FC236}">
                <a16:creationId xmlns:a16="http://schemas.microsoft.com/office/drawing/2014/main" id="{7D960C93-8B4E-46B5-9E10-91BB324F6026}"/>
              </a:ext>
            </a:extLst>
          </p:cNvPr>
          <p:cNvGrpSpPr/>
          <p:nvPr/>
        </p:nvGrpSpPr>
        <p:grpSpPr>
          <a:xfrm>
            <a:off x="488428" y="2514704"/>
            <a:ext cx="3672755" cy="3009886"/>
            <a:chOff x="8030817" y="2695843"/>
            <a:chExt cx="3672755" cy="3009886"/>
          </a:xfrm>
        </p:grpSpPr>
        <p:sp>
          <p:nvSpPr>
            <p:cNvPr id="10" name="Marcador de contenido 2">
              <a:extLst>
                <a:ext uri="{FF2B5EF4-FFF2-40B4-BE49-F238E27FC236}">
                  <a16:creationId xmlns:a16="http://schemas.microsoft.com/office/drawing/2014/main" id="{87A2F920-B6E1-4BBE-9D95-10ED136C9245}"/>
                </a:ext>
              </a:extLst>
            </p:cNvPr>
            <p:cNvSpPr txBox="1">
              <a:spLocks/>
            </p:cNvSpPr>
            <p:nvPr/>
          </p:nvSpPr>
          <p:spPr>
            <a:xfrm>
              <a:off x="8030817" y="5288800"/>
              <a:ext cx="3579990"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Diagrama del núcleo K6</a:t>
              </a:r>
            </a:p>
          </p:txBody>
        </p:sp>
        <p:pic>
          <p:nvPicPr>
            <p:cNvPr id="11" name="Picture 2">
              <a:extLst>
                <a:ext uri="{FF2B5EF4-FFF2-40B4-BE49-F238E27FC236}">
                  <a16:creationId xmlns:a16="http://schemas.microsoft.com/office/drawing/2014/main" id="{2E2A7FEE-92F5-487B-8F88-5C6132FF0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817" y="2695843"/>
              <a:ext cx="3672755" cy="259295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Marcador de contenido 2">
            <a:extLst>
              <a:ext uri="{FF2B5EF4-FFF2-40B4-BE49-F238E27FC236}">
                <a16:creationId xmlns:a16="http://schemas.microsoft.com/office/drawing/2014/main" id="{2D9B04B4-D39F-40EC-85AB-1360DD949760}"/>
              </a:ext>
            </a:extLst>
          </p:cNvPr>
          <p:cNvSpPr txBox="1">
            <a:spLocks/>
          </p:cNvSpPr>
          <p:nvPr/>
        </p:nvSpPr>
        <p:spPr>
          <a:xfrm>
            <a:off x="4161183" y="2180496"/>
            <a:ext cx="7449624"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Lanzado en 1997. Fue diseñado para funcionar en placas base socket 7, compatibles con las que usaban los procesadores Pentium de Intel. Era presentado como una competencia para los procesadores Pentium II. La principal ventaja competitiva del K6 con respecto a la oferta de Intel era su precio.</a:t>
            </a:r>
          </a:p>
          <a:p>
            <a:pPr marL="0" indent="0" algn="just">
              <a:buFont typeface="Wingdings 2" panose="05020102010507070707" pitchFamily="18" charset="2"/>
              <a:buNone/>
            </a:pPr>
            <a:r>
              <a:rPr lang="es-MX" sz="2000" dirty="0">
                <a:solidFill>
                  <a:schemeClr val="tx1"/>
                </a:solidFill>
              </a:rPr>
              <a:t>En cálculos en coma flotante, fundamentales para los videojuegos 3D de la época, el K6 quedaba por debajo del Pentium II, pero por encima del Pentium MMX. El K6 contaba con una gama que iba desde los 166 hasta 300 MHz, e incluían el juego de instrucciones MMX, que ya se habían convertido en estándar.</a:t>
            </a:r>
          </a:p>
        </p:txBody>
      </p:sp>
      <p:sp>
        <p:nvSpPr>
          <p:cNvPr id="18" name="Marcador de contenido 2">
            <a:hlinkClick r:id="rId3"/>
            <a:extLst>
              <a:ext uri="{FF2B5EF4-FFF2-40B4-BE49-F238E27FC236}">
                <a16:creationId xmlns:a16="http://schemas.microsoft.com/office/drawing/2014/main" id="{8564AB01-2049-40FC-9705-F79DA2869BDD}"/>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4"/>
              </a:rPr>
              <a:t>Lista de procesadores AMD K6</a:t>
            </a:r>
            <a:endParaRPr lang="es-MX" sz="2000" i="1" dirty="0">
              <a:solidFill>
                <a:schemeClr val="tx1"/>
              </a:solidFill>
            </a:endParaRPr>
          </a:p>
        </p:txBody>
      </p:sp>
    </p:spTree>
    <p:extLst>
      <p:ext uri="{BB962C8B-B14F-4D97-AF65-F5344CB8AC3E}">
        <p14:creationId xmlns:p14="http://schemas.microsoft.com/office/powerpoint/2010/main" val="1753879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MD K6 - Wikipedia, la enciclopedia libre">
            <a:extLst>
              <a:ext uri="{FF2B5EF4-FFF2-40B4-BE49-F238E27FC236}">
                <a16:creationId xmlns:a16="http://schemas.microsoft.com/office/drawing/2014/main" id="{DD9E7223-9978-4A61-BF5D-3170DED1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5" y="2296195"/>
            <a:ext cx="3419602" cy="341960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Modelo original K6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102357" y="2180496"/>
            <a:ext cx="6508450" cy="3678303"/>
          </a:xfrm>
        </p:spPr>
        <p:txBody>
          <a:bodyPr>
            <a:normAutofit/>
          </a:bodyPr>
          <a:lstStyle/>
          <a:p>
            <a:pPr algn="just"/>
            <a:r>
              <a:rPr lang="es-MX" sz="2000" dirty="0">
                <a:solidFill>
                  <a:schemeClr val="tx1"/>
                </a:solidFill>
              </a:rPr>
              <a:t>8,8 millones de transistores en 350 nm</a:t>
            </a:r>
          </a:p>
          <a:p>
            <a:pPr algn="just"/>
            <a:r>
              <a:rPr lang="es-MX" sz="2000" dirty="0">
                <a:solidFill>
                  <a:schemeClr val="tx1"/>
                </a:solidFill>
              </a:rPr>
              <a:t>L1-Cache: 32 + 32 KiB (Datos + Instrucciones)</a:t>
            </a:r>
          </a:p>
          <a:p>
            <a:pPr algn="just"/>
            <a:r>
              <a:rPr lang="es-MX" sz="2000" dirty="0">
                <a:solidFill>
                  <a:schemeClr val="tx1"/>
                </a:solidFill>
              </a:rPr>
              <a:t>MMX</a:t>
            </a:r>
          </a:p>
          <a:p>
            <a:pPr algn="just"/>
            <a:r>
              <a:rPr lang="es-MX" sz="2000" dirty="0">
                <a:solidFill>
                  <a:schemeClr val="tx1"/>
                </a:solidFill>
              </a:rPr>
              <a:t>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66 MHz</a:t>
            </a:r>
          </a:p>
          <a:p>
            <a:pPr algn="just"/>
            <a:r>
              <a:rPr lang="es-MX" sz="2000" dirty="0">
                <a:solidFill>
                  <a:schemeClr val="tx1"/>
                </a:solidFill>
              </a:rPr>
              <a:t>Fecha de lanzamiento: 2 de abril de 1997</a:t>
            </a:r>
          </a:p>
          <a:p>
            <a:pPr algn="just"/>
            <a:r>
              <a:rPr lang="es-MX" sz="2000" dirty="0">
                <a:solidFill>
                  <a:schemeClr val="tx1"/>
                </a:solidFill>
              </a:rPr>
              <a:t>Voltaje: 2,9 V (166/200) 3,2/3,3V (233)</a:t>
            </a:r>
          </a:p>
          <a:p>
            <a:pPr algn="just"/>
            <a:r>
              <a:rPr lang="es-MX" sz="2000" dirty="0">
                <a:solidFill>
                  <a:schemeClr val="tx1"/>
                </a:solidFill>
              </a:rPr>
              <a:t>Velocidad de reloj: 166, 200, 233 MHz</a:t>
            </a:r>
          </a:p>
        </p:txBody>
      </p:sp>
    </p:spTree>
    <p:extLst>
      <p:ext uri="{BB962C8B-B14F-4D97-AF65-F5344CB8AC3E}">
        <p14:creationId xmlns:p14="http://schemas.microsoft.com/office/powerpoint/2010/main" val="239726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ICROPROCESADORES AMD timeline | Timetoast timelines">
            <a:extLst>
              <a:ext uri="{FF2B5EF4-FFF2-40B4-BE49-F238E27FC236}">
                <a16:creationId xmlns:a16="http://schemas.microsoft.com/office/drawing/2014/main" id="{68EB4AC6-B765-4E0C-B339-2A6925522B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66" t="8518" r="9290" b="8713"/>
          <a:stretch/>
        </p:blipFill>
        <p:spPr bwMode="auto">
          <a:xfrm>
            <a:off x="1682755" y="2296195"/>
            <a:ext cx="3419603" cy="344689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Modelo K6 "Little </a:t>
            </a:r>
            <a:r>
              <a:rPr lang="es-MX" sz="6000" cap="none" dirty="0" err="1">
                <a:solidFill>
                  <a:schemeClr val="accent1"/>
                </a:solidFill>
              </a:rPr>
              <a:t>Foot</a:t>
            </a:r>
            <a:r>
              <a:rPr lang="es-MX" sz="6000" cap="none" dirty="0">
                <a:solidFill>
                  <a:schemeClr val="accent1"/>
                </a:solidFill>
              </a:rPr>
              <a:t>"</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102358" y="2180493"/>
            <a:ext cx="5406888" cy="3678303"/>
          </a:xfrm>
        </p:spPr>
        <p:txBody>
          <a:bodyPr>
            <a:normAutofit/>
          </a:bodyPr>
          <a:lstStyle/>
          <a:p>
            <a:pPr algn="just"/>
            <a:r>
              <a:rPr lang="es-MX" sz="2000" dirty="0">
                <a:solidFill>
                  <a:schemeClr val="tx1"/>
                </a:solidFill>
              </a:rPr>
              <a:t>8,8 millones de transistores en 250 nm</a:t>
            </a:r>
          </a:p>
          <a:p>
            <a:pPr algn="just"/>
            <a:r>
              <a:rPr lang="es-MX" sz="2000" dirty="0">
                <a:solidFill>
                  <a:schemeClr val="tx1"/>
                </a:solidFill>
              </a:rPr>
              <a:t>L1-Cache: 32 + 32 KiB (Datos + Instrucciones)</a:t>
            </a:r>
          </a:p>
          <a:p>
            <a:pPr algn="just"/>
            <a:r>
              <a:rPr lang="es-MX" sz="2000" dirty="0">
                <a:solidFill>
                  <a:schemeClr val="tx1"/>
                </a:solidFill>
              </a:rPr>
              <a:t>MMX</a:t>
            </a:r>
          </a:p>
          <a:p>
            <a:pPr algn="just"/>
            <a:r>
              <a:rPr lang="es-MX" sz="2000" dirty="0">
                <a:solidFill>
                  <a:schemeClr val="tx1"/>
                </a:solidFill>
              </a:rPr>
              <a:t>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66 MHz</a:t>
            </a:r>
          </a:p>
          <a:p>
            <a:pPr algn="just"/>
            <a:r>
              <a:rPr lang="es-MX" sz="2000" dirty="0">
                <a:solidFill>
                  <a:schemeClr val="tx1"/>
                </a:solidFill>
              </a:rPr>
              <a:t>Fecha de lanzamiento: 6 de enero de 1998</a:t>
            </a:r>
          </a:p>
          <a:p>
            <a:pPr algn="just"/>
            <a:r>
              <a:rPr lang="es-MX" sz="2000" dirty="0">
                <a:solidFill>
                  <a:schemeClr val="tx1"/>
                </a:solidFill>
              </a:rPr>
              <a:t>Voltaje: 2,2 V</a:t>
            </a:r>
          </a:p>
          <a:p>
            <a:pPr algn="just"/>
            <a:r>
              <a:rPr lang="es-MX" sz="2000" dirty="0">
                <a:solidFill>
                  <a:schemeClr val="tx1"/>
                </a:solidFill>
              </a:rPr>
              <a:t>Velocidad de reloj: 200, 233, 266, 300 MHz</a:t>
            </a:r>
          </a:p>
        </p:txBody>
      </p:sp>
    </p:spTree>
    <p:extLst>
      <p:ext uri="{BB962C8B-B14F-4D97-AF65-F5344CB8AC3E}">
        <p14:creationId xmlns:p14="http://schemas.microsoft.com/office/powerpoint/2010/main" val="282365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K6-2</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3" y="2180496"/>
            <a:ext cx="7449624" cy="3678303"/>
          </a:xfrm>
        </p:spPr>
        <p:txBody>
          <a:bodyPr>
            <a:normAutofit/>
          </a:bodyPr>
          <a:lstStyle/>
          <a:p>
            <a:pPr marL="0" indent="0" algn="just">
              <a:buNone/>
            </a:pPr>
            <a:r>
              <a:rPr lang="es-MX" sz="2000" dirty="0">
                <a:solidFill>
                  <a:schemeClr val="tx1"/>
                </a:solidFill>
              </a:rPr>
              <a:t>El K6-2 era un microprocesador x86 manufacturado por AMD, disponible en velocidades desde los 233 a los 570 MHz. Tenía un caché de nivel 1 de 64 KiB (32 KiB de instrucciones y 32 KiB de datos), y utilizaba placas base socket 7 o Super Socket 7, compatibles con procesadores Pentium de Intel.</a:t>
            </a:r>
          </a:p>
          <a:p>
            <a:pPr marL="0" indent="0" algn="just">
              <a:buNone/>
            </a:pPr>
            <a:r>
              <a:rPr lang="es-MX" sz="2000" dirty="0">
                <a:solidFill>
                  <a:schemeClr val="tx1"/>
                </a:solidFill>
              </a:rPr>
              <a:t>El K6-2 fue el primer procesador de AMD en introducir un conjunto de instrucciones de coma flotante SIMD (llamado 3DNow! por AMD).</a:t>
            </a:r>
          </a:p>
        </p:txBody>
      </p:sp>
      <p:grpSp>
        <p:nvGrpSpPr>
          <p:cNvPr id="7" name="Grupo 6">
            <a:extLst>
              <a:ext uri="{FF2B5EF4-FFF2-40B4-BE49-F238E27FC236}">
                <a16:creationId xmlns:a16="http://schemas.microsoft.com/office/drawing/2014/main" id="{8C251FC9-4461-4700-BA7B-339DC992405B}"/>
              </a:ext>
            </a:extLst>
          </p:cNvPr>
          <p:cNvGrpSpPr/>
          <p:nvPr/>
        </p:nvGrpSpPr>
        <p:grpSpPr>
          <a:xfrm>
            <a:off x="8030817" y="2543929"/>
            <a:ext cx="3579990" cy="2951435"/>
            <a:chOff x="8030817" y="2543929"/>
            <a:chExt cx="3579990" cy="2951435"/>
          </a:xfrm>
        </p:grpSpPr>
        <p:sp>
          <p:nvSpPr>
            <p:cNvPr id="9" name="Marcador de contenido 2">
              <a:extLst>
                <a:ext uri="{FF2B5EF4-FFF2-40B4-BE49-F238E27FC236}">
                  <a16:creationId xmlns:a16="http://schemas.microsoft.com/office/drawing/2014/main" id="{34D45025-3AAA-4FA4-82F8-DD699A7B68F6}"/>
                </a:ext>
              </a:extLst>
            </p:cNvPr>
            <p:cNvSpPr txBox="1">
              <a:spLocks/>
            </p:cNvSpPr>
            <p:nvPr/>
          </p:nvSpPr>
          <p:spPr>
            <a:xfrm>
              <a:off x="8030817" y="5078435"/>
              <a:ext cx="3579990"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Diagrama del núcleo K6-2</a:t>
              </a:r>
            </a:p>
          </p:txBody>
        </p:sp>
        <p:pic>
          <p:nvPicPr>
            <p:cNvPr id="10" name="Picture 2">
              <a:extLst>
                <a:ext uri="{FF2B5EF4-FFF2-40B4-BE49-F238E27FC236}">
                  <a16:creationId xmlns:a16="http://schemas.microsoft.com/office/drawing/2014/main" id="{6BE735D5-794A-4800-8A4F-909116539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817" y="2543929"/>
              <a:ext cx="3579990" cy="25345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342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xfrm>
            <a:off x="581192" y="702156"/>
            <a:ext cx="5422390" cy="1013800"/>
          </a:xfrm>
          <a:solidFill>
            <a:schemeClr val="bg1"/>
          </a:solidFill>
        </p:spPr>
        <p:txBody>
          <a:bodyPr>
            <a:normAutofit/>
          </a:bodyPr>
          <a:lstStyle/>
          <a:p>
            <a:pPr algn="ctr"/>
            <a:r>
              <a:rPr lang="es-MX" sz="6000" cap="none" dirty="0">
                <a:solidFill>
                  <a:schemeClr val="accent1"/>
                </a:solidFill>
              </a:rPr>
              <a:t>K6-2</a:t>
            </a:r>
          </a:p>
        </p:txBody>
      </p:sp>
      <p:sp>
        <p:nvSpPr>
          <p:cNvPr id="5" name="Marcador de contenido 2">
            <a:extLst>
              <a:ext uri="{FF2B5EF4-FFF2-40B4-BE49-F238E27FC236}">
                <a16:creationId xmlns:a16="http://schemas.microsoft.com/office/drawing/2014/main" id="{F562CC37-8775-4722-912B-A1BEE09313B7}"/>
              </a:ext>
            </a:extLst>
          </p:cNvPr>
          <p:cNvSpPr txBox="1">
            <a:spLocks/>
          </p:cNvSpPr>
          <p:nvPr/>
        </p:nvSpPr>
        <p:spPr>
          <a:xfrm>
            <a:off x="581192" y="2180495"/>
            <a:ext cx="5422390" cy="38757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MX" sz="2000" dirty="0">
                <a:solidFill>
                  <a:schemeClr val="tx1"/>
                </a:solidFill>
              </a:rPr>
              <a:t>CPUID: </a:t>
            </a:r>
            <a:r>
              <a:rPr lang="es-MX" sz="2000" dirty="0" err="1">
                <a:solidFill>
                  <a:schemeClr val="tx1"/>
                </a:solidFill>
              </a:rPr>
              <a:t>Family</a:t>
            </a:r>
            <a:r>
              <a:rPr lang="es-MX" sz="2000" dirty="0">
                <a:solidFill>
                  <a:schemeClr val="tx1"/>
                </a:solidFill>
              </a:rPr>
              <a:t> 5, </a:t>
            </a:r>
            <a:r>
              <a:rPr lang="es-MX" sz="2000" dirty="0" err="1">
                <a:solidFill>
                  <a:schemeClr val="tx1"/>
                </a:solidFill>
              </a:rPr>
              <a:t>Model</a:t>
            </a:r>
            <a:r>
              <a:rPr lang="es-MX" sz="2000" dirty="0">
                <a:solidFill>
                  <a:schemeClr val="tx1"/>
                </a:solidFill>
              </a:rPr>
              <a:t> 8, </a:t>
            </a:r>
            <a:r>
              <a:rPr lang="es-MX" sz="2000" dirty="0" err="1">
                <a:solidFill>
                  <a:schemeClr val="tx1"/>
                </a:solidFill>
              </a:rPr>
              <a:t>Stepping</a:t>
            </a:r>
            <a:r>
              <a:rPr lang="es-MX" sz="2000" dirty="0">
                <a:solidFill>
                  <a:schemeClr val="tx1"/>
                </a:solidFill>
              </a:rPr>
              <a:t> 0</a:t>
            </a:r>
          </a:p>
          <a:p>
            <a:pPr algn="just"/>
            <a:r>
              <a:rPr lang="es-MX" sz="2000" dirty="0">
                <a:solidFill>
                  <a:schemeClr val="tx1"/>
                </a:solidFill>
              </a:rPr>
              <a:t>L1-Cache: 32 + 32 KiB (Data + </a:t>
            </a:r>
            <a:r>
              <a:rPr lang="es-MX" sz="2000" dirty="0" err="1">
                <a:solidFill>
                  <a:schemeClr val="tx1"/>
                </a:solidFill>
              </a:rPr>
              <a:t>Instructions</a:t>
            </a:r>
            <a:r>
              <a:rPr lang="es-MX" sz="2000" dirty="0">
                <a:solidFill>
                  <a:schemeClr val="tx1"/>
                </a:solidFill>
              </a:rPr>
              <a:t>)</a:t>
            </a:r>
          </a:p>
          <a:p>
            <a:pPr algn="just"/>
            <a:r>
              <a:rPr lang="es-MX" sz="2000" dirty="0">
                <a:solidFill>
                  <a:schemeClr val="tx1"/>
                </a:solidFill>
              </a:rPr>
              <a:t>MMX, 3DNow!</a:t>
            </a:r>
          </a:p>
          <a:p>
            <a:pPr algn="just"/>
            <a:r>
              <a:rPr lang="es-MX" sz="2000" dirty="0">
                <a:solidFill>
                  <a:schemeClr val="tx1"/>
                </a:solidFill>
              </a:rPr>
              <a:t>Super 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66, 100 MHz</a:t>
            </a:r>
          </a:p>
          <a:p>
            <a:pPr algn="just"/>
            <a:r>
              <a:rPr lang="es-MX" sz="2000" dirty="0" err="1">
                <a:solidFill>
                  <a:schemeClr val="tx1"/>
                </a:solidFill>
              </a:rPr>
              <a:t>VCore</a:t>
            </a:r>
            <a:r>
              <a:rPr lang="es-MX" sz="2000" dirty="0">
                <a:solidFill>
                  <a:schemeClr val="tx1"/>
                </a:solidFill>
              </a:rPr>
              <a:t>: 2,2V</a:t>
            </a:r>
          </a:p>
          <a:p>
            <a:pPr algn="just"/>
            <a:r>
              <a:rPr lang="es-MX" sz="2000" dirty="0">
                <a:solidFill>
                  <a:schemeClr val="tx1"/>
                </a:solidFill>
              </a:rPr>
              <a:t>Lanzamiento: 28 de mayo de 1998</a:t>
            </a:r>
          </a:p>
          <a:p>
            <a:pPr algn="just"/>
            <a:r>
              <a:rPr lang="es-MX" sz="2000" dirty="0">
                <a:solidFill>
                  <a:schemeClr val="tx1"/>
                </a:solidFill>
              </a:rPr>
              <a:t>Frecuencia de reloj: 233, 266, 300, 333 &amp; 350 MHz</a:t>
            </a:r>
          </a:p>
        </p:txBody>
      </p:sp>
      <p:sp>
        <p:nvSpPr>
          <p:cNvPr id="10" name="Marcador de contenido 2">
            <a:extLst>
              <a:ext uri="{FF2B5EF4-FFF2-40B4-BE49-F238E27FC236}">
                <a16:creationId xmlns:a16="http://schemas.microsoft.com/office/drawing/2014/main" id="{719DA1C7-A233-4888-A233-C2CDDA7E5FE9}"/>
              </a:ext>
            </a:extLst>
          </p:cNvPr>
          <p:cNvSpPr txBox="1">
            <a:spLocks/>
          </p:cNvSpPr>
          <p:nvPr/>
        </p:nvSpPr>
        <p:spPr>
          <a:xfrm>
            <a:off x="6188420" y="2180495"/>
            <a:ext cx="5422390" cy="38757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MX" sz="2000" dirty="0">
                <a:solidFill>
                  <a:schemeClr val="tx1"/>
                </a:solidFill>
              </a:rPr>
              <a:t>CPUID: </a:t>
            </a:r>
            <a:r>
              <a:rPr lang="es-MX" sz="2000" dirty="0" err="1">
                <a:solidFill>
                  <a:schemeClr val="tx1"/>
                </a:solidFill>
              </a:rPr>
              <a:t>Family</a:t>
            </a:r>
            <a:r>
              <a:rPr lang="es-MX" sz="2000" dirty="0">
                <a:solidFill>
                  <a:schemeClr val="tx1"/>
                </a:solidFill>
              </a:rPr>
              <a:t> 5, </a:t>
            </a:r>
            <a:r>
              <a:rPr lang="es-MX" sz="2000" dirty="0" err="1">
                <a:solidFill>
                  <a:schemeClr val="tx1"/>
                </a:solidFill>
              </a:rPr>
              <a:t>Model</a:t>
            </a:r>
            <a:r>
              <a:rPr lang="es-MX" sz="2000" dirty="0">
                <a:solidFill>
                  <a:schemeClr val="tx1"/>
                </a:solidFill>
              </a:rPr>
              <a:t> 8, </a:t>
            </a:r>
            <a:r>
              <a:rPr lang="es-MX" sz="2000" dirty="0" err="1">
                <a:solidFill>
                  <a:schemeClr val="tx1"/>
                </a:solidFill>
              </a:rPr>
              <a:t>Stepping</a:t>
            </a:r>
            <a:r>
              <a:rPr lang="es-MX" sz="2000" dirty="0">
                <a:solidFill>
                  <a:schemeClr val="tx1"/>
                </a:solidFill>
              </a:rPr>
              <a:t> 12</a:t>
            </a:r>
          </a:p>
          <a:p>
            <a:pPr algn="just"/>
            <a:r>
              <a:rPr lang="es-MX" sz="2000" dirty="0">
                <a:solidFill>
                  <a:schemeClr val="tx1"/>
                </a:solidFill>
              </a:rPr>
              <a:t>L1-Cache: 32 + 32 KiB (Data + </a:t>
            </a:r>
            <a:r>
              <a:rPr lang="es-MX" sz="2000" dirty="0" err="1">
                <a:solidFill>
                  <a:schemeClr val="tx1"/>
                </a:solidFill>
              </a:rPr>
              <a:t>Instructions</a:t>
            </a:r>
            <a:r>
              <a:rPr lang="es-MX" sz="2000" dirty="0">
                <a:solidFill>
                  <a:schemeClr val="tx1"/>
                </a:solidFill>
              </a:rPr>
              <a:t>)</a:t>
            </a:r>
          </a:p>
          <a:p>
            <a:pPr algn="just"/>
            <a:r>
              <a:rPr lang="es-MX" sz="2000" dirty="0">
                <a:solidFill>
                  <a:schemeClr val="tx1"/>
                </a:solidFill>
              </a:rPr>
              <a:t>MMX, 3DNow!</a:t>
            </a:r>
          </a:p>
          <a:p>
            <a:pPr algn="just"/>
            <a:r>
              <a:rPr lang="es-MX" sz="2000" dirty="0">
                <a:solidFill>
                  <a:schemeClr val="tx1"/>
                </a:solidFill>
              </a:rPr>
              <a:t>Super 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66, 95, 97, 100 MHz</a:t>
            </a:r>
          </a:p>
          <a:p>
            <a:pPr algn="just"/>
            <a:r>
              <a:rPr lang="es-MX" sz="2000" dirty="0" err="1">
                <a:solidFill>
                  <a:schemeClr val="tx1"/>
                </a:solidFill>
              </a:rPr>
              <a:t>VCore</a:t>
            </a:r>
            <a:r>
              <a:rPr lang="es-MX" sz="2000" dirty="0">
                <a:solidFill>
                  <a:schemeClr val="tx1"/>
                </a:solidFill>
              </a:rPr>
              <a:t>: 2,0 (</a:t>
            </a:r>
            <a:r>
              <a:rPr lang="es-MX" sz="2000" dirty="0" err="1">
                <a:solidFill>
                  <a:schemeClr val="tx1"/>
                </a:solidFill>
              </a:rPr>
              <a:t>mobile</a:t>
            </a:r>
            <a:r>
              <a:rPr lang="es-MX" sz="2000" dirty="0">
                <a:solidFill>
                  <a:schemeClr val="tx1"/>
                </a:solidFill>
              </a:rPr>
              <a:t>)/2,2/2,3/2,4V</a:t>
            </a:r>
          </a:p>
          <a:p>
            <a:pPr algn="just"/>
            <a:r>
              <a:rPr lang="es-MX" sz="2000" dirty="0">
                <a:solidFill>
                  <a:schemeClr val="tx1"/>
                </a:solidFill>
              </a:rPr>
              <a:t>Lanzamiento: 16 de noviembre de 1998</a:t>
            </a:r>
          </a:p>
          <a:p>
            <a:pPr algn="just"/>
            <a:r>
              <a:rPr lang="es-MX" sz="2000" dirty="0">
                <a:solidFill>
                  <a:schemeClr val="tx1"/>
                </a:solidFill>
              </a:rPr>
              <a:t>Frecuencia de reloj: 266 - 550 MHz</a:t>
            </a:r>
          </a:p>
        </p:txBody>
      </p:sp>
      <p:sp>
        <p:nvSpPr>
          <p:cNvPr id="13" name="Título 1">
            <a:extLst>
              <a:ext uri="{FF2B5EF4-FFF2-40B4-BE49-F238E27FC236}">
                <a16:creationId xmlns:a16="http://schemas.microsoft.com/office/drawing/2014/main" id="{9F2D1F77-C975-4398-883F-F2B6396A8E2E}"/>
              </a:ext>
            </a:extLst>
          </p:cNvPr>
          <p:cNvSpPr txBox="1">
            <a:spLocks/>
          </p:cNvSpPr>
          <p:nvPr/>
        </p:nvSpPr>
        <p:spPr>
          <a:xfrm>
            <a:off x="6188418" y="702156"/>
            <a:ext cx="5422390" cy="10138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rPr>
              <a:t>K6-2 (CXT)</a:t>
            </a:r>
          </a:p>
        </p:txBody>
      </p:sp>
    </p:spTree>
    <p:extLst>
      <p:ext uri="{BB962C8B-B14F-4D97-AF65-F5344CB8AC3E}">
        <p14:creationId xmlns:p14="http://schemas.microsoft.com/office/powerpoint/2010/main" val="371786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K6-2+</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Diseñado como una versión de bajo consumo para portátiles y lanzado en tiempos de transición al Athlon (3l 18 de abril de 2000). Se fabricaron pocas unidades y AMD no intentó darle mucha publicidad. </a:t>
            </a:r>
          </a:p>
          <a:p>
            <a:pPr algn="just"/>
            <a:r>
              <a:rPr lang="es-MX" sz="2000" dirty="0">
                <a:solidFill>
                  <a:schemeClr val="tx1"/>
                </a:solidFill>
              </a:rPr>
              <a:t>L1-Cache: 32 + 32 KiB (Data + </a:t>
            </a:r>
            <a:r>
              <a:rPr lang="es-MX" sz="2000" dirty="0" err="1">
                <a:solidFill>
                  <a:schemeClr val="tx1"/>
                </a:solidFill>
              </a:rPr>
              <a:t>Instructions</a:t>
            </a:r>
            <a:r>
              <a:rPr lang="es-MX" sz="2000" dirty="0">
                <a:solidFill>
                  <a:schemeClr val="tx1"/>
                </a:solidFill>
              </a:rPr>
              <a:t>)</a:t>
            </a:r>
          </a:p>
          <a:p>
            <a:pPr algn="just"/>
            <a:r>
              <a:rPr lang="es-MX" sz="2000" dirty="0">
                <a:solidFill>
                  <a:schemeClr val="tx1"/>
                </a:solidFill>
              </a:rPr>
              <a:t>L2-Cache: 128 KiB, </a:t>
            </a:r>
            <a:r>
              <a:rPr lang="es-MX" sz="2000" dirty="0" err="1">
                <a:solidFill>
                  <a:schemeClr val="tx1"/>
                </a:solidFill>
              </a:rPr>
              <a:t>fullspeed</a:t>
            </a:r>
            <a:endParaRPr lang="es-MX" sz="2000" dirty="0">
              <a:solidFill>
                <a:schemeClr val="tx1"/>
              </a:solidFill>
            </a:endParaRPr>
          </a:p>
          <a:p>
            <a:pPr algn="just"/>
            <a:r>
              <a:rPr lang="es-MX" sz="2000" dirty="0">
                <a:solidFill>
                  <a:schemeClr val="tx1"/>
                </a:solidFill>
              </a:rPr>
              <a:t>MMX, Extended 3DNow!, </a:t>
            </a:r>
            <a:r>
              <a:rPr lang="es-MX" sz="2000" dirty="0" err="1">
                <a:solidFill>
                  <a:schemeClr val="tx1"/>
                </a:solidFill>
              </a:rPr>
              <a:t>PowerNow</a:t>
            </a:r>
            <a:r>
              <a:rPr lang="es-MX" sz="2000" dirty="0">
                <a:solidFill>
                  <a:schemeClr val="tx1"/>
                </a:solidFill>
              </a:rPr>
              <a:t>!</a:t>
            </a:r>
          </a:p>
          <a:p>
            <a:pPr algn="just"/>
            <a:r>
              <a:rPr lang="es-MX" sz="2000" dirty="0">
                <a:solidFill>
                  <a:schemeClr val="tx1"/>
                </a:solidFill>
              </a:rPr>
              <a:t>Super 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100 MHz</a:t>
            </a:r>
          </a:p>
          <a:p>
            <a:pPr algn="just"/>
            <a:r>
              <a:rPr lang="es-MX" sz="2000" dirty="0" err="1">
                <a:solidFill>
                  <a:schemeClr val="tx1"/>
                </a:solidFill>
              </a:rPr>
              <a:t>VCore</a:t>
            </a:r>
            <a:r>
              <a:rPr lang="es-MX" sz="2000" dirty="0">
                <a:solidFill>
                  <a:schemeClr val="tx1"/>
                </a:solidFill>
              </a:rPr>
              <a:t>: 2,0 V</a:t>
            </a:r>
          </a:p>
          <a:p>
            <a:pPr algn="just"/>
            <a:r>
              <a:rPr lang="es-MX" sz="2000" dirty="0">
                <a:solidFill>
                  <a:schemeClr val="tx1"/>
                </a:solidFill>
              </a:rPr>
              <a:t>Frecuencia de reloj: 450, 475, 500, 533, 550 &amp; 570 MHz</a:t>
            </a:r>
          </a:p>
        </p:txBody>
      </p:sp>
      <p:pic>
        <p:nvPicPr>
          <p:cNvPr id="16386" name="Picture 2" descr="AMD K6-2/K6-2+">
            <a:extLst>
              <a:ext uri="{FF2B5EF4-FFF2-40B4-BE49-F238E27FC236}">
                <a16:creationId xmlns:a16="http://schemas.microsoft.com/office/drawing/2014/main" id="{5694F31B-B573-47B0-9FD1-2B1495AEE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3" t="4006" r="2811" b="3146"/>
          <a:stretch/>
        </p:blipFill>
        <p:spPr bwMode="auto">
          <a:xfrm>
            <a:off x="8799443" y="3027544"/>
            <a:ext cx="2811364" cy="277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2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8AD49-CB2B-4F2C-9563-B559E8F844DC}"/>
              </a:ext>
            </a:extLst>
          </p:cNvPr>
          <p:cNvSpPr>
            <a:spLocks noGrp="1"/>
          </p:cNvSpPr>
          <p:nvPr>
            <p:ph type="title"/>
          </p:nvPr>
        </p:nvSpPr>
        <p:spPr/>
        <p:txBody>
          <a:bodyPr>
            <a:normAutofit/>
          </a:bodyPr>
          <a:lstStyle/>
          <a:p>
            <a:pPr algn="ctr"/>
            <a:r>
              <a:rPr lang="es-MX" sz="6000" cap="none" dirty="0" err="1"/>
              <a:t>Advanced</a:t>
            </a:r>
            <a:r>
              <a:rPr lang="es-MX" sz="6000" cap="none" dirty="0"/>
              <a:t> Micro </a:t>
            </a:r>
            <a:r>
              <a:rPr lang="es-MX" sz="6000" cap="none" dirty="0" err="1"/>
              <a:t>Devices</a:t>
            </a:r>
            <a:endParaRPr lang="es-MX" sz="6000" cap="none" dirty="0"/>
          </a:p>
        </p:txBody>
      </p:sp>
      <p:sp>
        <p:nvSpPr>
          <p:cNvPr id="3" name="Marcador de contenido 2">
            <a:extLst>
              <a:ext uri="{FF2B5EF4-FFF2-40B4-BE49-F238E27FC236}">
                <a16:creationId xmlns:a16="http://schemas.microsoft.com/office/drawing/2014/main" id="{4E7D01E5-1C3B-458E-9DFF-B47BD0AAC4DE}"/>
              </a:ext>
            </a:extLst>
          </p:cNvPr>
          <p:cNvSpPr>
            <a:spLocks noGrp="1"/>
          </p:cNvSpPr>
          <p:nvPr>
            <p:ph idx="1"/>
          </p:nvPr>
        </p:nvSpPr>
        <p:spPr>
          <a:xfrm>
            <a:off x="581192" y="2180496"/>
            <a:ext cx="8098981" cy="3678303"/>
          </a:xfrm>
        </p:spPr>
        <p:txBody>
          <a:bodyPr>
            <a:normAutofit/>
          </a:bodyPr>
          <a:lstStyle/>
          <a:p>
            <a:pPr marL="0" indent="0" algn="just">
              <a:buNone/>
            </a:pPr>
            <a:r>
              <a:rPr lang="es-MX" sz="2000" dirty="0" err="1">
                <a:solidFill>
                  <a:schemeClr val="tx1"/>
                </a:solidFill>
              </a:rPr>
              <a:t>Advanced</a:t>
            </a:r>
            <a:r>
              <a:rPr lang="es-MX" sz="2000" dirty="0">
                <a:solidFill>
                  <a:schemeClr val="tx1"/>
                </a:solidFill>
              </a:rPr>
              <a:t> Micro </a:t>
            </a:r>
            <a:r>
              <a:rPr lang="es-MX" sz="2000" dirty="0" err="1">
                <a:solidFill>
                  <a:schemeClr val="tx1"/>
                </a:solidFill>
              </a:rPr>
              <a:t>Devices</a:t>
            </a:r>
            <a:r>
              <a:rPr lang="es-MX" sz="2000" dirty="0">
                <a:solidFill>
                  <a:schemeClr val="tx1"/>
                </a:solidFill>
              </a:rPr>
              <a:t> o también conocida como AMD es una compañía de semiconductores con sede en Sunnyvale, California, que se dedica al desarrollo de procesadores, chipsets para placas base, circuitos integrados auxiliares, procesadores embebidos, tarjetas gráficas y productos tecnológicos relacionados para el mercado de consumo. AMD es el segundo fabricante a nivel mundial de procesadores x86, y el segundo fabricante de tarjetas gráficas para el sector profesional y el doméstico.</a:t>
            </a:r>
          </a:p>
        </p:txBody>
      </p:sp>
      <p:pic>
        <p:nvPicPr>
          <p:cNvPr id="4" name="Picture 2" descr="AMD Logo | Symbol, History, PNG (3840*2160)">
            <a:extLst>
              <a:ext uri="{FF2B5EF4-FFF2-40B4-BE49-F238E27FC236}">
                <a16:creationId xmlns:a16="http://schemas.microsoft.com/office/drawing/2014/main" id="{DCE4A75A-A54F-4C94-A789-426B78A48B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68" r="18868"/>
          <a:stretch/>
        </p:blipFill>
        <p:spPr bwMode="auto">
          <a:xfrm>
            <a:off x="8943445" y="2814787"/>
            <a:ext cx="2667363" cy="240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78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K6-III</a:t>
            </a:r>
          </a:p>
        </p:txBody>
      </p:sp>
      <p:sp>
        <p:nvSpPr>
          <p:cNvPr id="13" name="Marcador de contenido 2">
            <a:extLst>
              <a:ext uri="{FF2B5EF4-FFF2-40B4-BE49-F238E27FC236}">
                <a16:creationId xmlns:a16="http://schemas.microsoft.com/office/drawing/2014/main" id="{2D9B04B4-D39F-40EC-85AB-1360DD949760}"/>
              </a:ext>
            </a:extLst>
          </p:cNvPr>
          <p:cNvSpPr txBox="1">
            <a:spLocks/>
          </p:cNvSpPr>
          <p:nvPr/>
        </p:nvSpPr>
        <p:spPr>
          <a:xfrm>
            <a:off x="4161183" y="2180496"/>
            <a:ext cx="7449624"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Fue un microprocesador x86. Fue el último y el más rápido de todos los procesadores para plataformas de Socket 7. Fue lanzado el 22 de febrero de 1999, con modelos de 400 y 450 MHz.</a:t>
            </a:r>
          </a:p>
          <a:p>
            <a:pPr marL="0" indent="0" algn="just">
              <a:buFont typeface="Wingdings 2" panose="05020102010507070707" pitchFamily="18" charset="2"/>
              <a:buNone/>
            </a:pPr>
            <a:r>
              <a:rPr lang="es-MX" sz="2000" dirty="0">
                <a:solidFill>
                  <a:schemeClr val="tx1"/>
                </a:solidFill>
              </a:rPr>
              <a:t>El desempeño del K6-III fue mejorado significativamente con respecto al del K6-2 gracias a la adición de un caché L2 en el chip (</a:t>
            </a:r>
            <a:r>
              <a:rPr lang="es-MX" sz="2000" dirty="0" err="1">
                <a:solidFill>
                  <a:schemeClr val="tx1"/>
                </a:solidFill>
              </a:rPr>
              <a:t>on</a:t>
            </a:r>
            <a:r>
              <a:rPr lang="es-MX" sz="2000" dirty="0">
                <a:solidFill>
                  <a:schemeClr val="tx1"/>
                </a:solidFill>
              </a:rPr>
              <a:t>-die) que corría a velocidad de reloj completa. </a:t>
            </a:r>
          </a:p>
        </p:txBody>
      </p:sp>
      <p:grpSp>
        <p:nvGrpSpPr>
          <p:cNvPr id="3" name="Grupo 2">
            <a:extLst>
              <a:ext uri="{FF2B5EF4-FFF2-40B4-BE49-F238E27FC236}">
                <a16:creationId xmlns:a16="http://schemas.microsoft.com/office/drawing/2014/main" id="{951E7453-7FB5-4780-845F-60B3DA2897A3}"/>
              </a:ext>
            </a:extLst>
          </p:cNvPr>
          <p:cNvGrpSpPr/>
          <p:nvPr/>
        </p:nvGrpSpPr>
        <p:grpSpPr>
          <a:xfrm>
            <a:off x="488428" y="2514704"/>
            <a:ext cx="3672755" cy="3017110"/>
            <a:chOff x="488428" y="2514704"/>
            <a:chExt cx="3672755" cy="3017110"/>
          </a:xfrm>
        </p:grpSpPr>
        <p:pic>
          <p:nvPicPr>
            <p:cNvPr id="17410" name="Picture 2">
              <a:extLst>
                <a:ext uri="{FF2B5EF4-FFF2-40B4-BE49-F238E27FC236}">
                  <a16:creationId xmlns:a16="http://schemas.microsoft.com/office/drawing/2014/main" id="{7123EA0D-9E7D-4E76-8581-C45DE702B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28" y="2514704"/>
              <a:ext cx="3672755" cy="2600181"/>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a:extLst>
                <a:ext uri="{FF2B5EF4-FFF2-40B4-BE49-F238E27FC236}">
                  <a16:creationId xmlns:a16="http://schemas.microsoft.com/office/drawing/2014/main" id="{9F61624F-FEE7-420E-BE00-3543C8C20D3C}"/>
                </a:ext>
              </a:extLst>
            </p:cNvPr>
            <p:cNvSpPr txBox="1">
              <a:spLocks/>
            </p:cNvSpPr>
            <p:nvPr/>
          </p:nvSpPr>
          <p:spPr>
            <a:xfrm>
              <a:off x="581193" y="5114885"/>
              <a:ext cx="3579990"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Diagrama del núcleo K6-III</a:t>
              </a:r>
            </a:p>
          </p:txBody>
        </p:sp>
      </p:grpSp>
    </p:spTree>
    <p:extLst>
      <p:ext uri="{BB962C8B-B14F-4D97-AF65-F5344CB8AC3E}">
        <p14:creationId xmlns:p14="http://schemas.microsoft.com/office/powerpoint/2010/main" val="1794135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Procesador AMD K6-III 400Mhz | Procesadores">
            <a:extLst>
              <a:ext uri="{FF2B5EF4-FFF2-40B4-BE49-F238E27FC236}">
                <a16:creationId xmlns:a16="http://schemas.microsoft.com/office/drawing/2014/main" id="{8B2CE1A9-8F9E-4157-AC4D-C2D84893A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6" y="2296193"/>
            <a:ext cx="3427668" cy="341960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n-US" sz="6000" cap="none" dirty="0">
                <a:solidFill>
                  <a:schemeClr val="accent1"/>
                </a:solidFill>
              </a:rPr>
              <a:t>K6-III "</a:t>
            </a:r>
            <a:r>
              <a:rPr lang="en-US" sz="6000" cap="none" dirty="0" err="1">
                <a:solidFill>
                  <a:schemeClr val="accent1"/>
                </a:solidFill>
              </a:rPr>
              <a:t>Sharptooth</a:t>
            </a:r>
            <a:r>
              <a:rPr lang="en-US" sz="6000" cap="none" dirty="0">
                <a:solidFill>
                  <a:schemeClr val="accent1"/>
                </a:solidFill>
              </a:rPr>
              <a:t>" (K6-3D)</a:t>
            </a:r>
            <a:endParaRPr lang="es-MX" sz="6000" cap="none" dirty="0">
              <a:solidFill>
                <a:schemeClr val="accent1"/>
              </a:solidFill>
            </a:endParaRP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102357" y="2180496"/>
            <a:ext cx="6508450" cy="3678303"/>
          </a:xfrm>
        </p:spPr>
        <p:txBody>
          <a:bodyPr>
            <a:normAutofit/>
          </a:bodyPr>
          <a:lstStyle/>
          <a:p>
            <a:pPr algn="just"/>
            <a:r>
              <a:rPr lang="es-MX" sz="2000" dirty="0">
                <a:solidFill>
                  <a:schemeClr val="tx1"/>
                </a:solidFill>
              </a:rPr>
              <a:t>L1-Cache: 32 + 32 KiB (Data + </a:t>
            </a:r>
            <a:r>
              <a:rPr lang="es-MX" sz="2000" dirty="0" err="1">
                <a:solidFill>
                  <a:schemeClr val="tx1"/>
                </a:solidFill>
              </a:rPr>
              <a:t>Instructions</a:t>
            </a:r>
            <a:r>
              <a:rPr lang="es-MX" sz="2000" dirty="0">
                <a:solidFill>
                  <a:schemeClr val="tx1"/>
                </a:solidFill>
              </a:rPr>
              <a:t>)</a:t>
            </a:r>
          </a:p>
          <a:p>
            <a:pPr algn="just"/>
            <a:r>
              <a:rPr lang="es-MX" sz="2000" dirty="0">
                <a:solidFill>
                  <a:schemeClr val="tx1"/>
                </a:solidFill>
              </a:rPr>
              <a:t>L2-Cache: 256 KiB, </a:t>
            </a:r>
            <a:r>
              <a:rPr lang="es-MX" sz="2000" dirty="0" err="1">
                <a:solidFill>
                  <a:schemeClr val="tx1"/>
                </a:solidFill>
              </a:rPr>
              <a:t>fullspeed</a:t>
            </a:r>
            <a:endParaRPr lang="es-MX" sz="2000" dirty="0">
              <a:solidFill>
                <a:schemeClr val="tx1"/>
              </a:solidFill>
            </a:endParaRPr>
          </a:p>
          <a:p>
            <a:pPr algn="just"/>
            <a:r>
              <a:rPr lang="es-MX" sz="2000" dirty="0">
                <a:solidFill>
                  <a:schemeClr val="tx1"/>
                </a:solidFill>
              </a:rPr>
              <a:t>MMX, 3DNow!</a:t>
            </a:r>
          </a:p>
          <a:p>
            <a:pPr algn="just"/>
            <a:r>
              <a:rPr lang="es-MX" sz="2000" dirty="0">
                <a:solidFill>
                  <a:schemeClr val="tx1"/>
                </a:solidFill>
              </a:rPr>
              <a:t>Super 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100 MHz</a:t>
            </a:r>
          </a:p>
          <a:p>
            <a:pPr algn="just"/>
            <a:r>
              <a:rPr lang="es-MX" sz="2000" dirty="0" err="1">
                <a:solidFill>
                  <a:schemeClr val="tx1"/>
                </a:solidFill>
              </a:rPr>
              <a:t>VCore</a:t>
            </a:r>
            <a:r>
              <a:rPr lang="es-MX" sz="2000" dirty="0">
                <a:solidFill>
                  <a:schemeClr val="tx1"/>
                </a:solidFill>
              </a:rPr>
              <a:t>: 2.2 V, 2.4 V</a:t>
            </a:r>
          </a:p>
          <a:p>
            <a:pPr algn="just"/>
            <a:r>
              <a:rPr lang="es-MX" sz="2000" dirty="0">
                <a:solidFill>
                  <a:schemeClr val="tx1"/>
                </a:solidFill>
              </a:rPr>
              <a:t>Lanzamiento: 22 de febrero de 1999</a:t>
            </a:r>
          </a:p>
          <a:p>
            <a:pPr algn="just"/>
            <a:r>
              <a:rPr lang="es-MX" sz="2000" dirty="0">
                <a:solidFill>
                  <a:schemeClr val="tx1"/>
                </a:solidFill>
              </a:rPr>
              <a:t>Velocidad: 400, 450 MHz</a:t>
            </a:r>
          </a:p>
        </p:txBody>
      </p:sp>
    </p:spTree>
    <p:extLst>
      <p:ext uri="{BB962C8B-B14F-4D97-AF65-F5344CB8AC3E}">
        <p14:creationId xmlns:p14="http://schemas.microsoft.com/office/powerpoint/2010/main" val="35514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MD K6-III+ 400MHz @ HWBOT">
            <a:extLst>
              <a:ext uri="{FF2B5EF4-FFF2-40B4-BE49-F238E27FC236}">
                <a16:creationId xmlns:a16="http://schemas.microsoft.com/office/drawing/2014/main" id="{DD488EBB-8D50-4080-A324-406D178EB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5" y="2296194"/>
            <a:ext cx="3419602" cy="340541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n-US" sz="6000" cap="none" dirty="0">
                <a:solidFill>
                  <a:schemeClr val="accent1"/>
                </a:solidFill>
              </a:rPr>
              <a:t>K6-III+</a:t>
            </a:r>
            <a:endParaRPr lang="es-MX" sz="6000" cap="none" dirty="0">
              <a:solidFill>
                <a:schemeClr val="accent1"/>
              </a:solidFill>
            </a:endParaRP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102357" y="2180496"/>
            <a:ext cx="6508450" cy="3678303"/>
          </a:xfrm>
        </p:spPr>
        <p:txBody>
          <a:bodyPr>
            <a:normAutofit/>
          </a:bodyPr>
          <a:lstStyle/>
          <a:p>
            <a:pPr algn="just"/>
            <a:r>
              <a:rPr lang="es-MX" sz="2000" dirty="0">
                <a:solidFill>
                  <a:schemeClr val="tx1"/>
                </a:solidFill>
              </a:rPr>
              <a:t>L1-Cache: 32 + 32 KiB (Data + </a:t>
            </a:r>
            <a:r>
              <a:rPr lang="es-MX" sz="2000" dirty="0" err="1">
                <a:solidFill>
                  <a:schemeClr val="tx1"/>
                </a:solidFill>
              </a:rPr>
              <a:t>Instructions</a:t>
            </a:r>
            <a:r>
              <a:rPr lang="es-MX" sz="2000" dirty="0">
                <a:solidFill>
                  <a:schemeClr val="tx1"/>
                </a:solidFill>
              </a:rPr>
              <a:t>)</a:t>
            </a:r>
          </a:p>
          <a:p>
            <a:pPr algn="just"/>
            <a:r>
              <a:rPr lang="es-MX" sz="2000" dirty="0">
                <a:solidFill>
                  <a:schemeClr val="tx1"/>
                </a:solidFill>
              </a:rPr>
              <a:t>L2-Cache: 256 KiB, </a:t>
            </a:r>
            <a:r>
              <a:rPr lang="es-MX" sz="2000" dirty="0" err="1">
                <a:solidFill>
                  <a:schemeClr val="tx1"/>
                </a:solidFill>
              </a:rPr>
              <a:t>fullspeed</a:t>
            </a:r>
            <a:endParaRPr lang="es-MX" sz="2000" dirty="0">
              <a:solidFill>
                <a:schemeClr val="tx1"/>
              </a:solidFill>
            </a:endParaRPr>
          </a:p>
          <a:p>
            <a:pPr algn="just"/>
            <a:r>
              <a:rPr lang="es-MX" sz="2000" dirty="0">
                <a:solidFill>
                  <a:schemeClr val="tx1"/>
                </a:solidFill>
              </a:rPr>
              <a:t>MMX, Extended 3DNow!, </a:t>
            </a:r>
            <a:r>
              <a:rPr lang="es-MX" sz="2000" dirty="0" err="1">
                <a:solidFill>
                  <a:schemeClr val="tx1"/>
                </a:solidFill>
              </a:rPr>
              <a:t>PowerNow</a:t>
            </a:r>
            <a:r>
              <a:rPr lang="es-MX" sz="2000" dirty="0">
                <a:solidFill>
                  <a:schemeClr val="tx1"/>
                </a:solidFill>
              </a:rPr>
              <a:t>!</a:t>
            </a:r>
          </a:p>
          <a:p>
            <a:pPr algn="just"/>
            <a:r>
              <a:rPr lang="es-MX" sz="2000" dirty="0">
                <a:solidFill>
                  <a:schemeClr val="tx1"/>
                </a:solidFill>
              </a:rPr>
              <a:t>Super Socket 7</a:t>
            </a:r>
          </a:p>
          <a:p>
            <a:pPr algn="just"/>
            <a:r>
              <a:rPr lang="es-MX" sz="2000" dirty="0">
                <a:solidFill>
                  <a:schemeClr val="tx1"/>
                </a:solidFill>
              </a:rPr>
              <a:t>Front </a:t>
            </a:r>
            <a:r>
              <a:rPr lang="es-MX" sz="2000" dirty="0" err="1">
                <a:solidFill>
                  <a:schemeClr val="tx1"/>
                </a:solidFill>
              </a:rPr>
              <a:t>Side</a:t>
            </a:r>
            <a:r>
              <a:rPr lang="es-MX" sz="2000" dirty="0">
                <a:solidFill>
                  <a:schemeClr val="tx1"/>
                </a:solidFill>
              </a:rPr>
              <a:t> Bus: 95, 100 MHz</a:t>
            </a:r>
          </a:p>
          <a:p>
            <a:pPr algn="just"/>
            <a:r>
              <a:rPr lang="es-MX" sz="2000" dirty="0" err="1">
                <a:solidFill>
                  <a:schemeClr val="tx1"/>
                </a:solidFill>
              </a:rPr>
              <a:t>VCore</a:t>
            </a:r>
            <a:r>
              <a:rPr lang="es-MX" sz="2000" dirty="0">
                <a:solidFill>
                  <a:schemeClr val="tx1"/>
                </a:solidFill>
              </a:rPr>
              <a:t>: 2.0 V, 1.8 V, 1,7 V, 1,6 V</a:t>
            </a:r>
          </a:p>
          <a:p>
            <a:pPr algn="just"/>
            <a:r>
              <a:rPr lang="es-MX" sz="2000" dirty="0">
                <a:solidFill>
                  <a:schemeClr val="tx1"/>
                </a:solidFill>
              </a:rPr>
              <a:t>Lanzamiento: 18 de abril de 2000</a:t>
            </a:r>
          </a:p>
          <a:p>
            <a:pPr algn="just"/>
            <a:r>
              <a:rPr lang="es-MX" sz="2000" dirty="0">
                <a:solidFill>
                  <a:schemeClr val="tx1"/>
                </a:solidFill>
              </a:rPr>
              <a:t>Velocidad: 400, 450, 475, 500, 550 MHz</a:t>
            </a:r>
          </a:p>
        </p:txBody>
      </p:sp>
    </p:spTree>
    <p:extLst>
      <p:ext uri="{BB962C8B-B14F-4D97-AF65-F5344CB8AC3E}">
        <p14:creationId xmlns:p14="http://schemas.microsoft.com/office/powerpoint/2010/main" val="324051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Duron</a:t>
            </a:r>
            <a:endParaRPr lang="es-MX" sz="6000" cap="none" dirty="0"/>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1149668" y="2180494"/>
            <a:ext cx="6870485" cy="3678303"/>
          </a:xfrm>
        </p:spPr>
        <p:txBody>
          <a:bodyPr>
            <a:normAutofit/>
          </a:bodyPr>
          <a:lstStyle/>
          <a:p>
            <a:pPr algn="just"/>
            <a:r>
              <a:rPr lang="es-MX" sz="2000" dirty="0">
                <a:solidFill>
                  <a:schemeClr val="tx1"/>
                </a:solidFill>
              </a:rPr>
              <a:t>Tienen 64 KiB de memoria caché de segundo nivel (L2).</a:t>
            </a:r>
          </a:p>
          <a:p>
            <a:pPr algn="just"/>
            <a:r>
              <a:rPr lang="es-MX" sz="2000" dirty="0">
                <a:solidFill>
                  <a:schemeClr val="tx1"/>
                </a:solidFill>
              </a:rPr>
              <a:t>Frecuencia de reloj entre 1,4 y 1,8 GHz.</a:t>
            </a:r>
          </a:p>
          <a:p>
            <a:pPr algn="just"/>
            <a:r>
              <a:rPr lang="es-MX" sz="2000" dirty="0">
                <a:solidFill>
                  <a:schemeClr val="tx1"/>
                </a:solidFill>
              </a:rPr>
              <a:t>Bus de 133 MHz (266 MHz efectivos por la tecnología DDR).</a:t>
            </a:r>
          </a:p>
          <a:p>
            <a:pPr algn="just"/>
            <a:r>
              <a:rPr lang="es-MX" sz="2000" dirty="0">
                <a:solidFill>
                  <a:schemeClr val="tx1"/>
                </a:solidFill>
              </a:rPr>
              <a:t>Velocidad de FSB	200MT/s - 266MT/s.</a:t>
            </a:r>
          </a:p>
          <a:p>
            <a:pPr algn="just"/>
            <a:r>
              <a:rPr lang="es-MX" sz="2000" dirty="0">
                <a:solidFill>
                  <a:schemeClr val="tx1"/>
                </a:solidFill>
              </a:rPr>
              <a:t>Longitud del canal MOSFET: 180 - 130.</a:t>
            </a:r>
          </a:p>
          <a:p>
            <a:pPr algn="just"/>
            <a:r>
              <a:rPr lang="es-MX" sz="2000" dirty="0">
                <a:solidFill>
                  <a:schemeClr val="tx1"/>
                </a:solidFill>
              </a:rPr>
              <a:t>Conjunto de instrucciones x86.</a:t>
            </a:r>
          </a:p>
          <a:p>
            <a:pPr algn="just"/>
            <a:r>
              <a:rPr lang="es-MX" sz="2000" dirty="0">
                <a:solidFill>
                  <a:schemeClr val="tx1"/>
                </a:solidFill>
              </a:rPr>
              <a:t>Zócalo: Socket A.</a:t>
            </a:r>
          </a:p>
        </p:txBody>
      </p:sp>
      <p:pic>
        <p:nvPicPr>
          <p:cNvPr id="46082" name="Picture 2">
            <a:extLst>
              <a:ext uri="{FF2B5EF4-FFF2-40B4-BE49-F238E27FC236}">
                <a16:creationId xmlns:a16="http://schemas.microsoft.com/office/drawing/2014/main" id="{30BB0D4C-DE06-40A9-A461-15B450813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153" y="2502938"/>
            <a:ext cx="3022178" cy="3033413"/>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hlinkClick r:id="rId3"/>
            <a:extLst>
              <a:ext uri="{FF2B5EF4-FFF2-40B4-BE49-F238E27FC236}">
                <a16:creationId xmlns:a16="http://schemas.microsoft.com/office/drawing/2014/main" id="{9A5B6B9B-8EB3-464B-BF3B-90997B9CD45A}"/>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4"/>
              </a:rPr>
              <a:t>Lista de procesadores AMD </a:t>
            </a:r>
            <a:r>
              <a:rPr lang="es-MX" sz="2000" i="1" dirty="0" err="1">
                <a:solidFill>
                  <a:schemeClr val="tx1"/>
                </a:solidFill>
                <a:hlinkClick r:id="rId4"/>
              </a:rPr>
              <a:t>Duron</a:t>
            </a:r>
            <a:endParaRPr lang="es-MX" sz="2000" i="1" dirty="0">
              <a:solidFill>
                <a:schemeClr val="tx1"/>
              </a:solidFill>
            </a:endParaRPr>
          </a:p>
        </p:txBody>
      </p:sp>
    </p:spTree>
    <p:extLst>
      <p:ext uri="{BB962C8B-B14F-4D97-AF65-F5344CB8AC3E}">
        <p14:creationId xmlns:p14="http://schemas.microsoft.com/office/powerpoint/2010/main" val="120911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Sempron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4274032" y="2180496"/>
            <a:ext cx="7336774" cy="3678303"/>
          </a:xfrm>
        </p:spPr>
        <p:txBody>
          <a:bodyPr>
            <a:normAutofit/>
          </a:bodyPr>
          <a:lstStyle/>
          <a:p>
            <a:pPr marL="0" indent="0" algn="just">
              <a:buNone/>
            </a:pPr>
            <a:r>
              <a:rPr lang="es-MX" sz="2000" dirty="0">
                <a:solidFill>
                  <a:schemeClr val="tx1"/>
                </a:solidFill>
              </a:rPr>
              <a:t>El AMD Sempron reemplaza al procesador </a:t>
            </a:r>
            <a:r>
              <a:rPr lang="es-MX" sz="2000" dirty="0" err="1">
                <a:solidFill>
                  <a:schemeClr val="tx1"/>
                </a:solidFill>
              </a:rPr>
              <a:t>Duron</a:t>
            </a:r>
            <a:r>
              <a:rPr lang="es-MX" sz="2000" dirty="0">
                <a:solidFill>
                  <a:schemeClr val="tx1"/>
                </a:solidFill>
              </a:rPr>
              <a:t> siendo su principal competidor el procesador Celeron de Intel. Las primeras versiones fueron lanzadas al mercado en agosto de 2004.</a:t>
            </a:r>
          </a:p>
          <a:p>
            <a:pPr algn="just"/>
            <a:r>
              <a:rPr lang="es-MX" sz="2000" dirty="0">
                <a:solidFill>
                  <a:schemeClr val="tx1"/>
                </a:solidFill>
              </a:rPr>
              <a:t>Frecuencia de reloj de CPU: 1 - 2,9 GHz.</a:t>
            </a:r>
          </a:p>
          <a:p>
            <a:pPr algn="just"/>
            <a:r>
              <a:rPr lang="es-MX" sz="2000" dirty="0">
                <a:solidFill>
                  <a:schemeClr val="tx1"/>
                </a:solidFill>
              </a:rPr>
              <a:t>Velocidad de FSB: 166MHz - 200MHz.</a:t>
            </a:r>
          </a:p>
          <a:p>
            <a:pPr algn="just"/>
            <a:r>
              <a:rPr lang="es-MX" sz="2000" dirty="0">
                <a:solidFill>
                  <a:schemeClr val="tx1"/>
                </a:solidFill>
              </a:rPr>
              <a:t>Conjunto de instrucciones: x86, AMD64.</a:t>
            </a:r>
          </a:p>
          <a:p>
            <a:pPr algn="just"/>
            <a:r>
              <a:rPr lang="es-MX" sz="2000" dirty="0">
                <a:solidFill>
                  <a:schemeClr val="tx1"/>
                </a:solidFill>
              </a:rPr>
              <a:t>Núcleos: </a:t>
            </a:r>
            <a:r>
              <a:rPr lang="es-MX" sz="2000" dirty="0" err="1">
                <a:solidFill>
                  <a:schemeClr val="tx1"/>
                </a:solidFill>
              </a:rPr>
              <a:t>Thoroughbred</a:t>
            </a:r>
            <a:r>
              <a:rPr lang="es-MX" sz="2000" dirty="0">
                <a:solidFill>
                  <a:schemeClr val="tx1"/>
                </a:solidFill>
              </a:rPr>
              <a:t> B/</a:t>
            </a:r>
            <a:r>
              <a:rPr lang="es-MX" sz="2000" dirty="0" err="1">
                <a:solidFill>
                  <a:schemeClr val="tx1"/>
                </a:solidFill>
              </a:rPr>
              <a:t>Thorton</a:t>
            </a:r>
            <a:r>
              <a:rPr lang="es-MX" sz="2000" dirty="0">
                <a:solidFill>
                  <a:schemeClr val="tx1"/>
                </a:solidFill>
              </a:rPr>
              <a:t>, Barton, Paris, Palermo (Socket 754, 939), Manila (Socket AM2), Sargas (Socket AM3).</a:t>
            </a:r>
          </a:p>
        </p:txBody>
      </p:sp>
      <p:sp>
        <p:nvSpPr>
          <p:cNvPr id="12" name="Marcador de contenido 2">
            <a:extLst>
              <a:ext uri="{FF2B5EF4-FFF2-40B4-BE49-F238E27FC236}">
                <a16:creationId xmlns:a16="http://schemas.microsoft.com/office/drawing/2014/main" id="{A1E18AF1-DA1A-4FD2-8DBB-155C9AC9735A}"/>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2"/>
              </a:rPr>
              <a:t>Lista de procesadores AMD Sempron</a:t>
            </a:r>
            <a:endParaRPr lang="es-MX" sz="2000" i="1" dirty="0">
              <a:solidFill>
                <a:schemeClr val="tx1"/>
              </a:solidFill>
            </a:endParaRPr>
          </a:p>
        </p:txBody>
      </p:sp>
      <p:pic>
        <p:nvPicPr>
          <p:cNvPr id="7" name="Picture 2" descr="AMD Sempron - Wikipedia, la enciclopedia libre">
            <a:extLst>
              <a:ext uri="{FF2B5EF4-FFF2-40B4-BE49-F238E27FC236}">
                <a16:creationId xmlns:a16="http://schemas.microsoft.com/office/drawing/2014/main" id="{789C0D0F-9E8D-4DF3-A829-71CF56D73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0" y="2180496"/>
            <a:ext cx="3692842" cy="367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7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Athlon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Fue el primer procesador x86 de séptima generación y mantuvo su liderazgo de rendimiento sobre Intel.</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graphicFrame>
        <p:nvGraphicFramePr>
          <p:cNvPr id="4" name="Tabla 4">
            <a:extLst>
              <a:ext uri="{FF2B5EF4-FFF2-40B4-BE49-F238E27FC236}">
                <a16:creationId xmlns:a16="http://schemas.microsoft.com/office/drawing/2014/main" id="{050505A0-EB5A-4724-B4A0-14A81C97131E}"/>
              </a:ext>
            </a:extLst>
          </p:cNvPr>
          <p:cNvGraphicFramePr>
            <a:graphicFrameLocks noGrp="1"/>
          </p:cNvGraphicFramePr>
          <p:nvPr>
            <p:extLst>
              <p:ext uri="{D42A27DB-BD31-4B8C-83A1-F6EECF244321}">
                <p14:modId xmlns:p14="http://schemas.microsoft.com/office/powerpoint/2010/main" val="3279751573"/>
              </p:ext>
            </p:extLst>
          </p:nvPr>
        </p:nvGraphicFramePr>
        <p:xfrm>
          <a:off x="581192" y="2627919"/>
          <a:ext cx="8128000" cy="32308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786430928"/>
                    </a:ext>
                  </a:extLst>
                </a:gridCol>
                <a:gridCol w="4064000">
                  <a:extLst>
                    <a:ext uri="{9D8B030D-6E8A-4147-A177-3AD203B41FA5}">
                      <a16:colId xmlns:a16="http://schemas.microsoft.com/office/drawing/2014/main" val="1112946032"/>
                    </a:ext>
                  </a:extLst>
                </a:gridCol>
              </a:tblGrid>
              <a:tr h="370840">
                <a:tc>
                  <a:txBody>
                    <a:bodyPr/>
                    <a:lstStyle/>
                    <a:p>
                      <a:pPr algn="ctr"/>
                      <a:r>
                        <a:rPr lang="es-MX" sz="2000" dirty="0"/>
                        <a:t>Núcleo </a:t>
                      </a:r>
                      <a:r>
                        <a:rPr lang="es-MX" sz="2000" dirty="0" err="1"/>
                        <a:t>Classic</a:t>
                      </a:r>
                      <a:r>
                        <a:rPr lang="es-MX" sz="2000" dirty="0"/>
                        <a:t> (K7)</a:t>
                      </a:r>
                    </a:p>
                  </a:txBody>
                  <a:tcPr/>
                </a:tc>
                <a:tc>
                  <a:txBody>
                    <a:bodyPr/>
                    <a:lstStyle/>
                    <a:p>
                      <a:pPr algn="ctr"/>
                      <a:r>
                        <a:rPr lang="es-MX" sz="2000" dirty="0"/>
                        <a:t>Núcleo </a:t>
                      </a:r>
                      <a:r>
                        <a:rPr lang="es-MX" sz="2000" dirty="0" err="1"/>
                        <a:t>Thunderbird</a:t>
                      </a:r>
                      <a:endParaRPr lang="es-MX" sz="2000" dirty="0"/>
                    </a:p>
                  </a:txBody>
                  <a:tcPr/>
                </a:tc>
                <a:extLst>
                  <a:ext uri="{0D108BD9-81ED-4DB2-BD59-A6C34878D82A}">
                    <a16:rowId xmlns:a16="http://schemas.microsoft.com/office/drawing/2014/main" val="1102991906"/>
                  </a:ext>
                </a:extLst>
              </a:tr>
              <a:tr h="370840">
                <a:tc>
                  <a:txBody>
                    <a:bodyPr/>
                    <a:lstStyle/>
                    <a:p>
                      <a:pPr marL="342900" indent="-342900">
                        <a:buFont typeface="Arial" panose="020B0604020202020204" pitchFamily="34" charset="0"/>
                        <a:buChar char="•"/>
                      </a:pPr>
                      <a:r>
                        <a:rPr lang="es-MX" sz="2000" dirty="0"/>
                        <a:t>Enero de 2002.</a:t>
                      </a:r>
                    </a:p>
                    <a:p>
                      <a:pPr marL="342900" indent="-342900">
                        <a:buFont typeface="Arial" panose="020B0604020202020204" pitchFamily="34" charset="0"/>
                        <a:buChar char="•"/>
                      </a:pPr>
                      <a:r>
                        <a:rPr lang="es-MX" sz="2000" dirty="0"/>
                        <a:t>Compatible con la arquitectura x86.</a:t>
                      </a:r>
                    </a:p>
                    <a:p>
                      <a:pPr marL="342900" indent="-342900">
                        <a:buFont typeface="Arial" panose="020B0604020202020204" pitchFamily="34" charset="0"/>
                        <a:buChar char="•"/>
                      </a:pPr>
                      <a:r>
                        <a:rPr lang="es-MX" sz="2000" dirty="0"/>
                        <a:t>Versiones de 500 a 650 MHz y hasta 1 GHz.</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2000" dirty="0"/>
                        <a:t>Slot A.</a:t>
                      </a:r>
                    </a:p>
                    <a:p>
                      <a:pPr marL="342900" indent="-342900">
                        <a:buFont typeface="Arial" panose="020B0604020202020204" pitchFamily="34" charset="0"/>
                        <a:buChar char="•"/>
                      </a:pPr>
                      <a:r>
                        <a:rPr lang="es-MX" sz="2000" dirty="0"/>
                        <a:t>128 KiB de caché L1 y 512 KiB de caché L2.</a:t>
                      </a:r>
                    </a:p>
                    <a:p>
                      <a:pPr marL="342900" indent="-342900">
                        <a:buFont typeface="Arial" panose="020B0604020202020204" pitchFamily="34" charset="0"/>
                        <a:buChar char="•"/>
                      </a:pPr>
                      <a:r>
                        <a:rPr lang="es-MX" sz="2000" dirty="0"/>
                        <a:t>Bus de 100 MHz DDR</a:t>
                      </a:r>
                    </a:p>
                  </a:txBody>
                  <a:tcPr/>
                </a:tc>
                <a:tc>
                  <a:txBody>
                    <a:bodyPr/>
                    <a:lstStyle/>
                    <a:p>
                      <a:pPr marL="342900" indent="-342900">
                        <a:buFont typeface="Arial" panose="020B0604020202020204" pitchFamily="34" charset="0"/>
                        <a:buChar char="•"/>
                      </a:pPr>
                      <a:r>
                        <a:rPr lang="es-MX" sz="2000" dirty="0"/>
                        <a:t>Apareció el 5 de junio de 2000.</a:t>
                      </a:r>
                    </a:p>
                    <a:p>
                      <a:pPr marL="342900" indent="-342900">
                        <a:buFont typeface="Arial" panose="020B0604020202020204" pitchFamily="34" charset="0"/>
                        <a:buChar char="•"/>
                      </a:pPr>
                      <a:r>
                        <a:rPr lang="es-MX" sz="2000" dirty="0"/>
                        <a:t>Se basa en la arquitectura x86 y usa el bus EV6.</a:t>
                      </a:r>
                    </a:p>
                    <a:p>
                      <a:pPr marL="342900" indent="-342900">
                        <a:buFont typeface="Arial" panose="020B0604020202020204" pitchFamily="34" charset="0"/>
                        <a:buChar char="•"/>
                      </a:pPr>
                      <a:r>
                        <a:rPr lang="es-MX" sz="2000" dirty="0"/>
                        <a:t>Velocidad de reloj va desde los 650 MHz hasta los 1,4 GHz.</a:t>
                      </a:r>
                    </a:p>
                    <a:p>
                      <a:pPr marL="342900" indent="-342900">
                        <a:buFont typeface="Arial" panose="020B0604020202020204" pitchFamily="34" charset="0"/>
                        <a:buChar char="•"/>
                      </a:pPr>
                      <a:r>
                        <a:rPr lang="es-MX" sz="2000" dirty="0"/>
                        <a:t>Socket 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2000" dirty="0"/>
                        <a:t>128 KiB de caché L1 y 256 KiB de caché L2 </a:t>
                      </a:r>
                      <a:r>
                        <a:rPr lang="es-MX" sz="2000" dirty="0" err="1"/>
                        <a:t>on</a:t>
                      </a:r>
                      <a:r>
                        <a:rPr lang="es-MX" sz="2000" dirty="0"/>
                        <a:t>-die.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2000" dirty="0"/>
                        <a:t>Buses de 100 y 133 MHz DDR</a:t>
                      </a:r>
                    </a:p>
                  </a:txBody>
                  <a:tcPr/>
                </a:tc>
                <a:extLst>
                  <a:ext uri="{0D108BD9-81ED-4DB2-BD59-A6C34878D82A}">
                    <a16:rowId xmlns:a16="http://schemas.microsoft.com/office/drawing/2014/main" val="2524762803"/>
                  </a:ext>
                </a:extLst>
              </a:tr>
            </a:tbl>
          </a:graphicData>
        </a:graphic>
      </p:graphicFrame>
      <p:pic>
        <p:nvPicPr>
          <p:cNvPr id="23554" name="Picture 2" descr="AMD Athlon – Todo la información que necesitas saber ☝">
            <a:extLst>
              <a:ext uri="{FF2B5EF4-FFF2-40B4-BE49-F238E27FC236}">
                <a16:creationId xmlns:a16="http://schemas.microsoft.com/office/drawing/2014/main" id="{EAD14A7F-3DFD-467A-B2AC-B5656FC83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36" b="7248"/>
          <a:stretch/>
        </p:blipFill>
        <p:spPr bwMode="auto">
          <a:xfrm>
            <a:off x="8821065" y="4509020"/>
            <a:ext cx="2789741" cy="134665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CsH - Qué es... el microprocesador?">
            <a:extLst>
              <a:ext uri="{FF2B5EF4-FFF2-40B4-BE49-F238E27FC236}">
                <a16:creationId xmlns:a16="http://schemas.microsoft.com/office/drawing/2014/main" id="{3998EC18-E9D6-4883-AFEE-1891060AE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065" y="2631331"/>
            <a:ext cx="2789741" cy="1653523"/>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2">
            <a:extLst>
              <a:ext uri="{FF2B5EF4-FFF2-40B4-BE49-F238E27FC236}">
                <a16:creationId xmlns:a16="http://schemas.microsoft.com/office/drawing/2014/main" id="{28EAE5E3-A607-4983-B800-092EF8584D51}"/>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4"/>
              </a:rPr>
              <a:t>Lista de procesadores AMD Athlon</a:t>
            </a:r>
            <a:endParaRPr lang="es-MX" sz="2000" i="1" dirty="0">
              <a:solidFill>
                <a:schemeClr val="tx1"/>
              </a:solidFill>
            </a:endParaRPr>
          </a:p>
        </p:txBody>
      </p:sp>
    </p:spTree>
    <p:extLst>
      <p:ext uri="{BB962C8B-B14F-4D97-AF65-F5344CB8AC3E}">
        <p14:creationId xmlns:p14="http://schemas.microsoft.com/office/powerpoint/2010/main" val="606045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Athlon XP</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Cuando Intel sacó el Pentium 4 en abril de 2001 se vio que el Athlon </a:t>
            </a:r>
            <a:r>
              <a:rPr lang="es-MX" sz="2000" dirty="0" err="1">
                <a:solidFill>
                  <a:schemeClr val="tx1"/>
                </a:solidFill>
              </a:rPr>
              <a:t>Thunderbird</a:t>
            </a:r>
            <a:r>
              <a:rPr lang="es-MX" sz="2000" dirty="0">
                <a:solidFill>
                  <a:schemeClr val="tx1"/>
                </a:solidFill>
              </a:rPr>
              <a:t> no estaba a su nivel.</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graphicFrame>
        <p:nvGraphicFramePr>
          <p:cNvPr id="7" name="Tabla 7">
            <a:extLst>
              <a:ext uri="{FF2B5EF4-FFF2-40B4-BE49-F238E27FC236}">
                <a16:creationId xmlns:a16="http://schemas.microsoft.com/office/drawing/2014/main" id="{A56A1211-D896-4B1E-91CF-1D83CE6DB322}"/>
              </a:ext>
            </a:extLst>
          </p:cNvPr>
          <p:cNvGraphicFramePr>
            <a:graphicFrameLocks noGrp="1"/>
          </p:cNvGraphicFramePr>
          <p:nvPr>
            <p:extLst>
              <p:ext uri="{D42A27DB-BD31-4B8C-83A1-F6EECF244321}">
                <p14:modId xmlns:p14="http://schemas.microsoft.com/office/powerpoint/2010/main" val="2312587772"/>
              </p:ext>
            </p:extLst>
          </p:nvPr>
        </p:nvGraphicFramePr>
        <p:xfrm>
          <a:off x="603938" y="2556607"/>
          <a:ext cx="8127999" cy="29260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3462062097"/>
                    </a:ext>
                  </a:extLst>
                </a:gridCol>
                <a:gridCol w="2709333">
                  <a:extLst>
                    <a:ext uri="{9D8B030D-6E8A-4147-A177-3AD203B41FA5}">
                      <a16:colId xmlns:a16="http://schemas.microsoft.com/office/drawing/2014/main" val="625663425"/>
                    </a:ext>
                  </a:extLst>
                </a:gridCol>
                <a:gridCol w="2709333">
                  <a:extLst>
                    <a:ext uri="{9D8B030D-6E8A-4147-A177-3AD203B41FA5}">
                      <a16:colId xmlns:a16="http://schemas.microsoft.com/office/drawing/2014/main" val="121269468"/>
                    </a:ext>
                  </a:extLst>
                </a:gridCol>
              </a:tblGrid>
              <a:tr h="370840">
                <a:tc>
                  <a:txBody>
                    <a:bodyPr/>
                    <a:lstStyle/>
                    <a:p>
                      <a:pPr algn="ctr"/>
                      <a:r>
                        <a:rPr lang="es-MX" sz="2000"/>
                        <a:t>Núcleo Palomino</a:t>
                      </a:r>
                      <a:endParaRPr lang="es-MX" sz="2000" dirty="0"/>
                    </a:p>
                  </a:txBody>
                  <a:tcPr/>
                </a:tc>
                <a:tc>
                  <a:txBody>
                    <a:bodyPr/>
                    <a:lstStyle/>
                    <a:p>
                      <a:pPr algn="ctr"/>
                      <a:r>
                        <a:rPr lang="es-MX" sz="2000" dirty="0" err="1"/>
                        <a:t>Thoroughbred</a:t>
                      </a:r>
                      <a:endParaRPr lang="es-MX" sz="2000" dirty="0"/>
                    </a:p>
                  </a:txBody>
                  <a:tcPr/>
                </a:tc>
                <a:tc>
                  <a:txBody>
                    <a:bodyPr/>
                    <a:lstStyle/>
                    <a:p>
                      <a:pPr algn="ctr"/>
                      <a:r>
                        <a:rPr lang="es-MX" sz="2000" dirty="0"/>
                        <a:t>Núcleo Barton</a:t>
                      </a:r>
                    </a:p>
                  </a:txBody>
                  <a:tcPr/>
                </a:tc>
                <a:extLst>
                  <a:ext uri="{0D108BD9-81ED-4DB2-BD59-A6C34878D82A}">
                    <a16:rowId xmlns:a16="http://schemas.microsoft.com/office/drawing/2014/main" val="1485774684"/>
                  </a:ext>
                </a:extLst>
              </a:tr>
              <a:tr h="370840">
                <a:tc>
                  <a:txBody>
                    <a:bodyPr/>
                    <a:lstStyle/>
                    <a:p>
                      <a:pPr marL="342900" indent="-342900">
                        <a:buFont typeface="Arial" panose="020B0604020202020204" pitchFamily="34" charset="0"/>
                        <a:buChar char="•"/>
                      </a:pPr>
                      <a:r>
                        <a:rPr lang="es-MX" sz="2000"/>
                        <a:t>15 de mayo de 2001.</a:t>
                      </a:r>
                    </a:p>
                    <a:p>
                      <a:pPr marL="342900" indent="-342900">
                        <a:buFont typeface="Arial" panose="020B0604020202020204" pitchFamily="34" charset="0"/>
                        <a:buChar char="•"/>
                      </a:pPr>
                      <a:r>
                        <a:rPr lang="es-MX" sz="2000"/>
                        <a:t>Su velocidad de reloj se situó entre 1,3 y 1,7 GHz.</a:t>
                      </a:r>
                    </a:p>
                    <a:p>
                      <a:pPr marL="342900" indent="-342900">
                        <a:buFont typeface="Arial" panose="020B0604020202020204" pitchFamily="34" charset="0"/>
                        <a:buChar char="•"/>
                      </a:pPr>
                      <a:r>
                        <a:rPr lang="es-MX" sz="2000"/>
                        <a:t>Instrucciones SSE de Intel y 3DNow!</a:t>
                      </a:r>
                    </a:p>
                    <a:p>
                      <a:pPr marL="342900" indent="-342900">
                        <a:buFont typeface="Arial" panose="020B0604020202020204" pitchFamily="34" charset="0"/>
                        <a:buChar char="•"/>
                      </a:pPr>
                      <a:r>
                        <a:rPr lang="es-MX" sz="2000"/>
                        <a:t>32 entradas TLB.</a:t>
                      </a:r>
                      <a:endParaRPr lang="es-MX" sz="2000" dirty="0"/>
                    </a:p>
                  </a:txBody>
                  <a:tcPr/>
                </a:tc>
                <a:tc>
                  <a:txBody>
                    <a:bodyPr/>
                    <a:lstStyle/>
                    <a:p>
                      <a:pPr marL="342900" indent="-342900">
                        <a:buFont typeface="Arial" panose="020B0604020202020204" pitchFamily="34" charset="0"/>
                        <a:buChar char="•"/>
                      </a:pPr>
                      <a:r>
                        <a:rPr lang="es-MX" sz="2000"/>
                        <a:t>10 de junio de 2002.</a:t>
                      </a:r>
                    </a:p>
                    <a:p>
                      <a:pPr marL="342900" indent="-342900">
                        <a:buFont typeface="Arial" panose="020B0604020202020204" pitchFamily="34" charset="0"/>
                        <a:buChar char="•"/>
                      </a:pPr>
                      <a:r>
                        <a:rPr lang="es-MX" sz="2000"/>
                        <a:t>Velocidad inicial de 1,80 GHz</a:t>
                      </a:r>
                      <a:endParaRPr lang="es-MX" sz="2000" dirty="0"/>
                    </a:p>
                  </a:txBody>
                  <a:tcPr/>
                </a:tc>
                <a:tc>
                  <a:txBody>
                    <a:bodyPr/>
                    <a:lstStyle/>
                    <a:p>
                      <a:pPr marL="342900" indent="-342900">
                        <a:buFont typeface="Arial" panose="020B0604020202020204" pitchFamily="34" charset="0"/>
                        <a:buChar char="•"/>
                      </a:pPr>
                      <a:r>
                        <a:rPr lang="es-MX" sz="2000" dirty="0"/>
                        <a:t>Índice PR de entre 2600+ (1917 MHz con bus de 166 MHz) y 3200+ (2200 MHz con bus de 200).</a:t>
                      </a:r>
                    </a:p>
                    <a:p>
                      <a:pPr marL="342900" indent="-342900">
                        <a:buFont typeface="Arial" panose="020B0604020202020204" pitchFamily="34" charset="0"/>
                        <a:buChar char="•"/>
                      </a:pPr>
                      <a:r>
                        <a:rPr lang="es-MX" sz="2000" dirty="0"/>
                        <a:t>Caché L2 de 512 KiB.</a:t>
                      </a:r>
                    </a:p>
                  </a:txBody>
                  <a:tcPr/>
                </a:tc>
                <a:extLst>
                  <a:ext uri="{0D108BD9-81ED-4DB2-BD59-A6C34878D82A}">
                    <a16:rowId xmlns:a16="http://schemas.microsoft.com/office/drawing/2014/main" val="3664416283"/>
                  </a:ext>
                </a:extLst>
              </a:tr>
            </a:tbl>
          </a:graphicData>
        </a:graphic>
      </p:graphicFrame>
      <p:pic>
        <p:nvPicPr>
          <p:cNvPr id="24578" name="Picture 2" descr="Procesador AMD Athlon XP 2400+ | Procesadores">
            <a:extLst>
              <a:ext uri="{FF2B5EF4-FFF2-40B4-BE49-F238E27FC236}">
                <a16:creationId xmlns:a16="http://schemas.microsoft.com/office/drawing/2014/main" id="{E7B8D57E-3EB8-4F3D-80EA-DDF785C83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356" y="2630580"/>
            <a:ext cx="2780706" cy="2778134"/>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2">
            <a:extLst>
              <a:ext uri="{FF2B5EF4-FFF2-40B4-BE49-F238E27FC236}">
                <a16:creationId xmlns:a16="http://schemas.microsoft.com/office/drawing/2014/main" id="{B46F12AB-1852-4AB1-81A7-7E2C209AE441}"/>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Athlon XP</a:t>
            </a:r>
            <a:endParaRPr lang="es-MX" sz="2000" i="1" dirty="0">
              <a:solidFill>
                <a:schemeClr val="tx1"/>
              </a:solidFill>
            </a:endParaRPr>
          </a:p>
        </p:txBody>
      </p:sp>
    </p:spTree>
    <p:extLst>
      <p:ext uri="{BB962C8B-B14F-4D97-AF65-F5344CB8AC3E}">
        <p14:creationId xmlns:p14="http://schemas.microsoft.com/office/powerpoint/2010/main" val="83347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Athlon 64</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1733266" y="2180496"/>
            <a:ext cx="9877540" cy="3678303"/>
          </a:xfrm>
        </p:spPr>
        <p:txBody>
          <a:bodyPr>
            <a:normAutofit/>
          </a:bodyPr>
          <a:lstStyle/>
          <a:p>
            <a:pPr marL="0" indent="0" algn="just">
              <a:buNone/>
            </a:pPr>
            <a:r>
              <a:rPr lang="es-MX" sz="2000" dirty="0">
                <a:solidFill>
                  <a:schemeClr val="tx1"/>
                </a:solidFill>
              </a:rPr>
              <a:t>Microprocesador x86 de octava generación. Presenta un controlador de memoria en el propio circuito integrado del microprocesador y otras mejoras que le dan un mejor rendimiento que los anteriores, incluso ejecutando código heredado de 32 </a:t>
            </a:r>
            <a:r>
              <a:rPr lang="es-MX" sz="2000" dirty="0" err="1">
                <a:solidFill>
                  <a:schemeClr val="tx1"/>
                </a:solidFill>
              </a:rPr>
              <a:t>bits.El</a:t>
            </a:r>
            <a:r>
              <a:rPr lang="es-MX" sz="2000" dirty="0">
                <a:solidFill>
                  <a:schemeClr val="tx1"/>
                </a:solidFill>
              </a:rPr>
              <a:t> Athlon 64 también presenta una tecnología de reducción de la velocidad del procesador llamada </a:t>
            </a:r>
            <a:r>
              <a:rPr lang="es-MX" sz="2000" dirty="0" err="1">
                <a:solidFill>
                  <a:schemeClr val="tx1"/>
                </a:solidFill>
              </a:rPr>
              <a:t>Cool'n'Quiet</a:t>
            </a:r>
            <a:r>
              <a:rPr lang="es-MX" sz="2000" dirty="0">
                <a:solidFill>
                  <a:schemeClr val="tx1"/>
                </a:solidFill>
              </a:rPr>
              <a:t>.</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10" name="Marcador de contenido 2">
            <a:extLst>
              <a:ext uri="{FF2B5EF4-FFF2-40B4-BE49-F238E27FC236}">
                <a16:creationId xmlns:a16="http://schemas.microsoft.com/office/drawing/2014/main" id="{971AFB04-2ED3-45AE-AB6B-C64EE5F348A1}"/>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2"/>
              </a:rPr>
              <a:t>Lista de procesadores AMD Athlon 64</a:t>
            </a:r>
            <a:endParaRPr lang="es-MX" sz="2000" i="1" dirty="0">
              <a:solidFill>
                <a:schemeClr val="tx1"/>
              </a:solidFill>
            </a:endParaRPr>
          </a:p>
        </p:txBody>
      </p:sp>
      <p:graphicFrame>
        <p:nvGraphicFramePr>
          <p:cNvPr id="6" name="Tabla 8">
            <a:extLst>
              <a:ext uri="{FF2B5EF4-FFF2-40B4-BE49-F238E27FC236}">
                <a16:creationId xmlns:a16="http://schemas.microsoft.com/office/drawing/2014/main" id="{B903E88E-E0C0-47B5-A61E-1C2B38773A30}"/>
              </a:ext>
            </a:extLst>
          </p:cNvPr>
          <p:cNvGraphicFramePr>
            <a:graphicFrameLocks noGrp="1"/>
          </p:cNvGraphicFramePr>
          <p:nvPr>
            <p:extLst>
              <p:ext uri="{D42A27DB-BD31-4B8C-83A1-F6EECF244321}">
                <p14:modId xmlns:p14="http://schemas.microsoft.com/office/powerpoint/2010/main" val="2449608182"/>
              </p:ext>
            </p:extLst>
          </p:nvPr>
        </p:nvGraphicFramePr>
        <p:xfrm>
          <a:off x="581190" y="3481359"/>
          <a:ext cx="7931277" cy="2377440"/>
        </p:xfrm>
        <a:graphic>
          <a:graphicData uri="http://schemas.openxmlformats.org/drawingml/2006/table">
            <a:tbl>
              <a:tblPr firstRow="1" bandRow="1">
                <a:tableStyleId>{5DA37D80-6434-44D0-A028-1B22A696006F}</a:tableStyleId>
              </a:tblPr>
              <a:tblGrid>
                <a:gridCol w="3650361">
                  <a:extLst>
                    <a:ext uri="{9D8B030D-6E8A-4147-A177-3AD203B41FA5}">
                      <a16:colId xmlns:a16="http://schemas.microsoft.com/office/drawing/2014/main" val="2186079346"/>
                    </a:ext>
                  </a:extLst>
                </a:gridCol>
                <a:gridCol w="4280916">
                  <a:extLst>
                    <a:ext uri="{9D8B030D-6E8A-4147-A177-3AD203B41FA5}">
                      <a16:colId xmlns:a16="http://schemas.microsoft.com/office/drawing/2014/main" val="1003184304"/>
                    </a:ext>
                  </a:extLst>
                </a:gridCol>
              </a:tblGrid>
              <a:tr h="370840">
                <a:tc>
                  <a:txBody>
                    <a:bodyPr/>
                    <a:lstStyle/>
                    <a:p>
                      <a:pPr algn="ctr"/>
                      <a:r>
                        <a:rPr lang="es-MX" sz="2000" b="1" dirty="0"/>
                        <a:t>Frecuencia de reloj de CPU:</a:t>
                      </a:r>
                    </a:p>
                  </a:txBody>
                  <a:tcPr/>
                </a:tc>
                <a:tc>
                  <a:txBody>
                    <a:bodyPr/>
                    <a:lstStyle/>
                    <a:p>
                      <a:r>
                        <a:rPr lang="es-MX" sz="1800" b="0" i="0" kern="1200" dirty="0">
                          <a:solidFill>
                            <a:schemeClr val="tx1"/>
                          </a:solidFill>
                          <a:effectLst/>
                          <a:latin typeface="+mn-lt"/>
                          <a:ea typeface="+mn-ea"/>
                          <a:cs typeface="+mn-cs"/>
                        </a:rPr>
                        <a:t>1,0 - 3,2.</a:t>
                      </a:r>
                      <a:endParaRPr lang="es-MX" sz="2000" dirty="0"/>
                    </a:p>
                  </a:txBody>
                  <a:tcPr/>
                </a:tc>
                <a:extLst>
                  <a:ext uri="{0D108BD9-81ED-4DB2-BD59-A6C34878D82A}">
                    <a16:rowId xmlns:a16="http://schemas.microsoft.com/office/drawing/2014/main" val="4085064281"/>
                  </a:ext>
                </a:extLst>
              </a:tr>
              <a:tr h="370840">
                <a:tc>
                  <a:txBody>
                    <a:bodyPr/>
                    <a:lstStyle/>
                    <a:p>
                      <a:pPr algn="ctr"/>
                      <a:r>
                        <a:rPr lang="es-MX" sz="2000" b="1" dirty="0"/>
                        <a:t>Velocidad </a:t>
                      </a:r>
                      <a:r>
                        <a:rPr lang="es-MX" sz="2000" b="1" dirty="0" err="1"/>
                        <a:t>HyperTransport</a:t>
                      </a:r>
                      <a:r>
                        <a:rPr lang="es-MX" sz="2000" b="1" dirty="0"/>
                        <a:t>:</a:t>
                      </a:r>
                    </a:p>
                  </a:txBody>
                  <a:tcPr/>
                </a:tc>
                <a:tc>
                  <a:txBody>
                    <a:bodyPr/>
                    <a:lstStyle/>
                    <a:p>
                      <a:r>
                        <a:rPr lang="es-MX" sz="2000" dirty="0"/>
                        <a:t>800 MT/s - 1000 MT/s</a:t>
                      </a:r>
                    </a:p>
                  </a:txBody>
                  <a:tcPr/>
                </a:tc>
                <a:extLst>
                  <a:ext uri="{0D108BD9-81ED-4DB2-BD59-A6C34878D82A}">
                    <a16:rowId xmlns:a16="http://schemas.microsoft.com/office/drawing/2014/main" val="3471652107"/>
                  </a:ext>
                </a:extLst>
              </a:tr>
              <a:tr h="370840">
                <a:tc>
                  <a:txBody>
                    <a:bodyPr/>
                    <a:lstStyle/>
                    <a:p>
                      <a:pPr algn="ctr"/>
                      <a:r>
                        <a:rPr lang="es-MX" sz="2000" b="1" dirty="0"/>
                        <a:t>Longitud del canal MOSFET:</a:t>
                      </a:r>
                    </a:p>
                  </a:txBody>
                  <a:tcPr/>
                </a:tc>
                <a:tc>
                  <a:txBody>
                    <a:bodyPr/>
                    <a:lstStyle/>
                    <a:p>
                      <a:r>
                        <a:rPr lang="es-MX" sz="2000" dirty="0"/>
                        <a:t>0,13µm - 65.</a:t>
                      </a:r>
                    </a:p>
                  </a:txBody>
                  <a:tcPr/>
                </a:tc>
                <a:extLst>
                  <a:ext uri="{0D108BD9-81ED-4DB2-BD59-A6C34878D82A}">
                    <a16:rowId xmlns:a16="http://schemas.microsoft.com/office/drawing/2014/main" val="1497318680"/>
                  </a:ext>
                </a:extLst>
              </a:tr>
              <a:tr h="370840">
                <a:tc>
                  <a:txBody>
                    <a:bodyPr/>
                    <a:lstStyle/>
                    <a:p>
                      <a:pPr algn="ctr"/>
                      <a:r>
                        <a:rPr lang="es-MX" sz="2000" b="1" dirty="0"/>
                        <a:t>Conjunto de instrucciones:</a:t>
                      </a:r>
                    </a:p>
                  </a:txBody>
                  <a:tcPr/>
                </a:tc>
                <a:tc>
                  <a:txBody>
                    <a:bodyPr/>
                    <a:lstStyle/>
                    <a:p>
                      <a:r>
                        <a:rPr lang="es-MX" sz="2000" dirty="0"/>
                        <a:t>MMX, SSE, SSE2, SSE3, x86-64, 3DNow!</a:t>
                      </a:r>
                    </a:p>
                  </a:txBody>
                  <a:tcPr/>
                </a:tc>
                <a:extLst>
                  <a:ext uri="{0D108BD9-81ED-4DB2-BD59-A6C34878D82A}">
                    <a16:rowId xmlns:a16="http://schemas.microsoft.com/office/drawing/2014/main" val="1673914423"/>
                  </a:ext>
                </a:extLst>
              </a:tr>
              <a:tr h="370840">
                <a:tc>
                  <a:txBody>
                    <a:bodyPr/>
                    <a:lstStyle/>
                    <a:p>
                      <a:pPr algn="ctr"/>
                      <a:r>
                        <a:rPr lang="es-MX" sz="2000" b="1" dirty="0"/>
                        <a:t>Microarquitectura:</a:t>
                      </a:r>
                    </a:p>
                  </a:txBody>
                  <a:tcPr/>
                </a:tc>
                <a:tc>
                  <a:txBody>
                    <a:bodyPr/>
                    <a:lstStyle/>
                    <a:p>
                      <a:r>
                        <a:rPr lang="es-MX" sz="2000" dirty="0"/>
                        <a:t>K8 </a:t>
                      </a:r>
                      <a:r>
                        <a:rPr lang="es-MX" sz="2000" dirty="0" err="1"/>
                        <a:t>Microarchitecture</a:t>
                      </a:r>
                      <a:r>
                        <a:rPr lang="es-MX" sz="2000" dirty="0"/>
                        <a:t>.</a:t>
                      </a:r>
                    </a:p>
                  </a:txBody>
                  <a:tcPr/>
                </a:tc>
                <a:extLst>
                  <a:ext uri="{0D108BD9-81ED-4DB2-BD59-A6C34878D82A}">
                    <a16:rowId xmlns:a16="http://schemas.microsoft.com/office/drawing/2014/main" val="447734130"/>
                  </a:ext>
                </a:extLst>
              </a:tr>
              <a:tr h="370840">
                <a:tc>
                  <a:txBody>
                    <a:bodyPr/>
                    <a:lstStyle/>
                    <a:p>
                      <a:pPr algn="ctr"/>
                      <a:r>
                        <a:rPr lang="es-MX" sz="2000" b="1" dirty="0"/>
                        <a:t>Número de núcleos:</a:t>
                      </a:r>
                    </a:p>
                  </a:txBody>
                  <a:tcPr/>
                </a:tc>
                <a:tc>
                  <a:txBody>
                    <a:bodyPr/>
                    <a:lstStyle/>
                    <a:p>
                      <a:r>
                        <a:rPr lang="es-MX" sz="2000" dirty="0"/>
                        <a:t>1.</a:t>
                      </a:r>
                    </a:p>
                  </a:txBody>
                  <a:tcPr/>
                </a:tc>
                <a:extLst>
                  <a:ext uri="{0D108BD9-81ED-4DB2-BD59-A6C34878D82A}">
                    <a16:rowId xmlns:a16="http://schemas.microsoft.com/office/drawing/2014/main" val="4178740988"/>
                  </a:ext>
                </a:extLst>
              </a:tr>
            </a:tbl>
          </a:graphicData>
        </a:graphic>
      </p:graphicFrame>
      <p:pic>
        <p:nvPicPr>
          <p:cNvPr id="25606" name="Picture 6" descr="AMD Athlon 64 X2 3200+ - 2.0 Ghz - Socket AM2 | tecniformas">
            <a:extLst>
              <a:ext uri="{FF2B5EF4-FFF2-40B4-BE49-F238E27FC236}">
                <a16:creationId xmlns:a16="http://schemas.microsoft.com/office/drawing/2014/main" id="{CA7FC07E-3EC5-4F73-B0FB-69722C982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 t="1472" r="1564" b="862"/>
          <a:stretch/>
        </p:blipFill>
        <p:spPr bwMode="auto">
          <a:xfrm>
            <a:off x="581190" y="2111123"/>
            <a:ext cx="1204459" cy="119727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D0568026-6F67-42C0-B1C9-088A799C0856}"/>
              </a:ext>
            </a:extLst>
          </p:cNvPr>
          <p:cNvSpPr/>
          <p:nvPr/>
        </p:nvSpPr>
        <p:spPr>
          <a:xfrm>
            <a:off x="8652681" y="3481359"/>
            <a:ext cx="2958125" cy="237744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s-MX" sz="2000" b="1" dirty="0"/>
              <a:t>Modelos:</a:t>
            </a:r>
          </a:p>
          <a:p>
            <a:pPr marL="342900" indent="-342900" algn="just">
              <a:buFont typeface="Arial" panose="020B0604020202020204" pitchFamily="34" charset="0"/>
              <a:buChar char="•"/>
            </a:pPr>
            <a:r>
              <a:rPr lang="en-US" sz="2000" dirty="0"/>
              <a:t>Sledgehammer. </a:t>
            </a:r>
          </a:p>
          <a:p>
            <a:pPr marL="342900" indent="-342900" algn="just">
              <a:buFont typeface="Arial" panose="020B0604020202020204" pitchFamily="34" charset="0"/>
              <a:buChar char="•"/>
            </a:pPr>
            <a:r>
              <a:rPr lang="en-US" sz="2000" dirty="0"/>
              <a:t>Clawhammer.</a:t>
            </a:r>
          </a:p>
          <a:p>
            <a:pPr marL="342900" indent="-342900" algn="just">
              <a:buFont typeface="Arial" panose="020B0604020202020204" pitchFamily="34" charset="0"/>
              <a:buChar char="•"/>
            </a:pPr>
            <a:r>
              <a:rPr lang="en-US" sz="2000" dirty="0"/>
              <a:t>Newcastle.</a:t>
            </a:r>
          </a:p>
          <a:p>
            <a:pPr marL="342900" indent="-342900" algn="just">
              <a:buFont typeface="Arial" panose="020B0604020202020204" pitchFamily="34" charset="0"/>
              <a:buChar char="•"/>
            </a:pPr>
            <a:r>
              <a:rPr lang="en-US" sz="2000" dirty="0"/>
              <a:t>Winchester. </a:t>
            </a:r>
          </a:p>
          <a:p>
            <a:pPr marL="342900" indent="-342900" algn="just">
              <a:buFont typeface="Arial" panose="020B0604020202020204" pitchFamily="34" charset="0"/>
              <a:buChar char="•"/>
            </a:pPr>
            <a:r>
              <a:rPr lang="en-US" sz="2000" dirty="0" err="1"/>
              <a:t>Mostro</a:t>
            </a:r>
            <a:r>
              <a:rPr lang="en-US" sz="2000" dirty="0"/>
              <a:t>.</a:t>
            </a:r>
          </a:p>
          <a:p>
            <a:pPr marL="342900" indent="-342900" algn="just">
              <a:buFont typeface="Arial" panose="020B0604020202020204" pitchFamily="34" charset="0"/>
              <a:buChar char="•"/>
            </a:pPr>
            <a:r>
              <a:rPr lang="en-US" sz="2000" dirty="0"/>
              <a:t>Orleans.</a:t>
            </a:r>
          </a:p>
        </p:txBody>
      </p:sp>
    </p:spTree>
    <p:extLst>
      <p:ext uri="{BB962C8B-B14F-4D97-AF65-F5344CB8AC3E}">
        <p14:creationId xmlns:p14="http://schemas.microsoft.com/office/powerpoint/2010/main" val="181662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Turion</a:t>
            </a:r>
            <a:r>
              <a:rPr lang="es-MX" sz="6000" cap="none" dirty="0"/>
              <a:t> 64</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Versión de bajo consumo del procesador AMD Athlon 64 destinada a los portátiles. </a:t>
            </a:r>
          </a:p>
          <a:p>
            <a:pPr algn="just"/>
            <a:r>
              <a:rPr lang="es-MX" sz="2000" dirty="0">
                <a:solidFill>
                  <a:schemeClr val="tx1"/>
                </a:solidFill>
              </a:rPr>
              <a:t>Caché L1: 64 + 64 KiB (datos + instrucciones).</a:t>
            </a:r>
          </a:p>
          <a:p>
            <a:pPr algn="just"/>
            <a:r>
              <a:rPr lang="es-MX" sz="2000" dirty="0">
                <a:solidFill>
                  <a:schemeClr val="tx1"/>
                </a:solidFill>
              </a:rPr>
              <a:t>Caché L2: 512 o 1024 KiB.</a:t>
            </a:r>
          </a:p>
          <a:p>
            <a:pPr algn="just"/>
            <a:r>
              <a:rPr lang="es-MX" sz="2000" dirty="0">
                <a:solidFill>
                  <a:schemeClr val="tx1"/>
                </a:solidFill>
              </a:rPr>
              <a:t>MMX, Extended 3DNow!, SSE, SSE2, SSE3, AMD64, </a:t>
            </a:r>
            <a:r>
              <a:rPr lang="es-MX" sz="2000" dirty="0" err="1">
                <a:solidFill>
                  <a:schemeClr val="tx1"/>
                </a:solidFill>
              </a:rPr>
              <a:t>Power</a:t>
            </a:r>
            <a:r>
              <a:rPr lang="es-MX" sz="2000" dirty="0">
                <a:solidFill>
                  <a:schemeClr val="tx1"/>
                </a:solidFill>
              </a:rPr>
              <a:t> </a:t>
            </a:r>
            <a:r>
              <a:rPr lang="es-MX" sz="2000" dirty="0" err="1">
                <a:solidFill>
                  <a:schemeClr val="tx1"/>
                </a:solidFill>
              </a:rPr>
              <a:t>Now</a:t>
            </a:r>
            <a:r>
              <a:rPr lang="es-MX" sz="2000" dirty="0">
                <a:solidFill>
                  <a:schemeClr val="tx1"/>
                </a:solidFill>
              </a:rPr>
              <a:t>!, Bit NX.</a:t>
            </a:r>
          </a:p>
          <a:p>
            <a:pPr algn="just"/>
            <a:r>
              <a:rPr lang="es-MX" sz="2000" dirty="0">
                <a:solidFill>
                  <a:schemeClr val="tx1"/>
                </a:solidFill>
              </a:rPr>
              <a:t>Socket 754, </a:t>
            </a:r>
            <a:r>
              <a:rPr lang="es-MX" sz="2000" dirty="0" err="1">
                <a:solidFill>
                  <a:schemeClr val="tx1"/>
                </a:solidFill>
              </a:rPr>
              <a:t>HyperTransport</a:t>
            </a:r>
            <a:r>
              <a:rPr lang="es-MX" sz="2000" dirty="0">
                <a:solidFill>
                  <a:schemeClr val="tx1"/>
                </a:solidFill>
              </a:rPr>
              <a:t> (800 MHz, HT800).</a:t>
            </a:r>
          </a:p>
          <a:p>
            <a:pPr algn="just"/>
            <a:r>
              <a:rPr lang="es-MX" sz="2000" dirty="0" err="1">
                <a:solidFill>
                  <a:schemeClr val="tx1"/>
                </a:solidFill>
              </a:rPr>
              <a:t>VCore</a:t>
            </a:r>
            <a:r>
              <a:rPr lang="es-MX" sz="2000" dirty="0">
                <a:solidFill>
                  <a:schemeClr val="tx1"/>
                </a:solidFill>
              </a:rPr>
              <a:t>: 1,00 V - 1,45 V.</a:t>
            </a:r>
          </a:p>
          <a:p>
            <a:pPr algn="just"/>
            <a:r>
              <a:rPr lang="es-MX" sz="2000" dirty="0">
                <a:solidFill>
                  <a:schemeClr val="tx1"/>
                </a:solidFill>
              </a:rPr>
              <a:t>TDP: 25 W </a:t>
            </a:r>
            <a:r>
              <a:rPr lang="es-MX" sz="2000" dirty="0" err="1">
                <a:solidFill>
                  <a:schemeClr val="tx1"/>
                </a:solidFill>
              </a:rPr>
              <a:t>max</a:t>
            </a:r>
            <a:r>
              <a:rPr lang="es-MX" sz="2000" dirty="0">
                <a:solidFill>
                  <a:schemeClr val="tx1"/>
                </a:solidFill>
              </a:rPr>
              <a:t> en serie MT, 35 W en las serie ML.</a:t>
            </a:r>
          </a:p>
          <a:p>
            <a:pPr algn="just"/>
            <a:r>
              <a:rPr lang="es-MX" sz="2000" dirty="0">
                <a:solidFill>
                  <a:schemeClr val="tx1"/>
                </a:solidFill>
              </a:rPr>
              <a:t>Frecuencias de reloj: 1600, 1800, 2000, 2200, 2400 MHz.</a:t>
            </a:r>
          </a:p>
        </p:txBody>
      </p:sp>
      <p:pic>
        <p:nvPicPr>
          <p:cNvPr id="27650" name="Picture 2" descr="Procesador Portatil AMD Turion 64 X2 - Notebookcheck.org">
            <a:extLst>
              <a:ext uri="{FF2B5EF4-FFF2-40B4-BE49-F238E27FC236}">
                <a16:creationId xmlns:a16="http://schemas.microsoft.com/office/drawing/2014/main" id="{237CBEDF-9953-478A-93E1-CF175C59E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 b="2812"/>
          <a:stretch/>
        </p:blipFill>
        <p:spPr bwMode="auto">
          <a:xfrm>
            <a:off x="9538518" y="2180496"/>
            <a:ext cx="2072288" cy="1248504"/>
          </a:xfrm>
          <a:prstGeom prst="rect">
            <a:avLst/>
          </a:prstGeom>
          <a:noFill/>
          <a:extLst>
            <a:ext uri="{909E8E84-426E-40DD-AFC4-6F175D3DCCD1}">
              <a14:hiddenFill xmlns:a14="http://schemas.microsoft.com/office/drawing/2010/main">
                <a:solidFill>
                  <a:srgbClr val="FFFFFF"/>
                </a:solidFill>
              </a14:hiddenFill>
            </a:ext>
          </a:extLst>
        </p:spPr>
      </p:pic>
      <p:sp>
        <p:nvSpPr>
          <p:cNvPr id="4" name="Cerrar llave 3">
            <a:extLst>
              <a:ext uri="{FF2B5EF4-FFF2-40B4-BE49-F238E27FC236}">
                <a16:creationId xmlns:a16="http://schemas.microsoft.com/office/drawing/2014/main" id="{64F8F966-5A06-4CE1-A496-00E6DFD248DE}"/>
              </a:ext>
            </a:extLst>
          </p:cNvPr>
          <p:cNvSpPr/>
          <p:nvPr/>
        </p:nvSpPr>
        <p:spPr>
          <a:xfrm>
            <a:off x="8366633" y="2715904"/>
            <a:ext cx="473122" cy="3142895"/>
          </a:xfrm>
          <a:prstGeom prst="rightBrace">
            <a:avLst>
              <a:gd name="adj1" fmla="val 57371"/>
              <a:gd name="adj2" fmla="val 50000"/>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1A3076A8-C46C-4160-8F13-EAFDCC0A398B}"/>
              </a:ext>
            </a:extLst>
          </p:cNvPr>
          <p:cNvSpPr/>
          <p:nvPr/>
        </p:nvSpPr>
        <p:spPr>
          <a:xfrm>
            <a:off x="8976787" y="3802888"/>
            <a:ext cx="2634019" cy="96892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s-MX" sz="2000" dirty="0"/>
              <a:t>Lancaster y Richmond (añade tecnología de virtualización AMD-V).</a:t>
            </a:r>
            <a:endParaRPr lang="en-US" sz="2000" dirty="0"/>
          </a:p>
        </p:txBody>
      </p:sp>
      <p:sp>
        <p:nvSpPr>
          <p:cNvPr id="9" name="Marcador de contenido 2">
            <a:extLst>
              <a:ext uri="{FF2B5EF4-FFF2-40B4-BE49-F238E27FC236}">
                <a16:creationId xmlns:a16="http://schemas.microsoft.com/office/drawing/2014/main" id="{8B8CF211-09F4-42DE-ABA3-33BFC63611D2}"/>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
            </a:r>
            <a:r>
              <a:rPr lang="es-MX" sz="2000" i="1" dirty="0" err="1">
                <a:solidFill>
                  <a:schemeClr val="tx1"/>
                </a:solidFill>
                <a:hlinkClick r:id="rId3"/>
              </a:rPr>
              <a:t>Turion</a:t>
            </a:r>
            <a:r>
              <a:rPr lang="es-MX" sz="2000" i="1" dirty="0">
                <a:solidFill>
                  <a:schemeClr val="tx1"/>
                </a:solidFill>
                <a:hlinkClick r:id="rId3"/>
              </a:rPr>
              <a:t> 64</a:t>
            </a:r>
            <a:endParaRPr lang="es-MX" sz="2000" i="1" dirty="0">
              <a:solidFill>
                <a:schemeClr val="tx1"/>
              </a:solidFill>
            </a:endParaRPr>
          </a:p>
        </p:txBody>
      </p:sp>
    </p:spTree>
    <p:extLst>
      <p:ext uri="{BB962C8B-B14F-4D97-AF65-F5344CB8AC3E}">
        <p14:creationId xmlns:p14="http://schemas.microsoft.com/office/powerpoint/2010/main" val="218428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Athlon 64 X2</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2729552" y="2180496"/>
            <a:ext cx="8881254" cy="3678303"/>
          </a:xfrm>
        </p:spPr>
        <p:txBody>
          <a:bodyPr>
            <a:normAutofit/>
          </a:bodyPr>
          <a:lstStyle/>
          <a:p>
            <a:pPr marL="0" indent="0" algn="just">
              <a:buNone/>
            </a:pPr>
            <a:r>
              <a:rPr lang="es-MX" sz="2000" dirty="0">
                <a:solidFill>
                  <a:schemeClr val="tx1"/>
                </a:solidFill>
              </a:rPr>
              <a:t>AMD se marcó otro tanto ante Intel con la introducción del Athlon 64 X2 en 2005, el primer procesador de doble núcleo para PC. La principal ventaja de este procesador es que contiene dos núcleos basados en K8, y puede procesar varias tareas a la vez rindiendo mucho mejor que los procesadores de un solo núcleo. Este procesador sentó las bases para la creación de los procesadores actuales, con hasta 32 núcleos en su interior. </a:t>
            </a:r>
          </a:p>
        </p:txBody>
      </p:sp>
      <p:pic>
        <p:nvPicPr>
          <p:cNvPr id="9" name="Picture 2" descr="Amazon.com: AMD Athlon 64 X2 4400 + 2.3 GHz Dual-Core Socket AM2 + CPU  ado4400iaa5dd: Computers &amp; Accessories">
            <a:extLst>
              <a:ext uri="{FF2B5EF4-FFF2-40B4-BE49-F238E27FC236}">
                <a16:creationId xmlns:a16="http://schemas.microsoft.com/office/drawing/2014/main" id="{107666C3-ED72-4B79-9629-E978280D7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0" t="1630" b="4697"/>
          <a:stretch/>
        </p:blipFill>
        <p:spPr bwMode="auto">
          <a:xfrm>
            <a:off x="581192" y="3015686"/>
            <a:ext cx="2039178" cy="2016958"/>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D3336056-03B7-4BC1-A264-70B2E7FC4DD7}"/>
              </a:ext>
            </a:extLst>
          </p:cNvPr>
          <p:cNvSpPr txBox="1">
            <a:spLocks/>
          </p:cNvSpPr>
          <p:nvPr/>
        </p:nvSpPr>
        <p:spPr>
          <a:xfrm>
            <a:off x="7424382" y="5858799"/>
            <a:ext cx="418642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Athlon 64 X2 </a:t>
            </a:r>
            <a:endParaRPr lang="es-MX" sz="2000" i="1" dirty="0">
              <a:solidFill>
                <a:schemeClr val="tx1"/>
              </a:solidFill>
            </a:endParaRPr>
          </a:p>
        </p:txBody>
      </p:sp>
    </p:spTree>
    <p:extLst>
      <p:ext uri="{BB962C8B-B14F-4D97-AF65-F5344CB8AC3E}">
        <p14:creationId xmlns:p14="http://schemas.microsoft.com/office/powerpoint/2010/main" val="14296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32E64-A97D-45B3-961F-11B1C4EB30CE}"/>
              </a:ext>
            </a:extLst>
          </p:cNvPr>
          <p:cNvSpPr>
            <a:spLocks noGrp="1"/>
          </p:cNvSpPr>
          <p:nvPr>
            <p:ph type="title"/>
          </p:nvPr>
        </p:nvSpPr>
        <p:spPr/>
        <p:txBody>
          <a:bodyPr>
            <a:normAutofit/>
          </a:bodyPr>
          <a:lstStyle/>
          <a:p>
            <a:pPr algn="ctr"/>
            <a:r>
              <a:rPr lang="es-MX" sz="6000" cap="none" dirty="0"/>
              <a:t>Procesadores AMD</a:t>
            </a:r>
          </a:p>
        </p:txBody>
      </p:sp>
      <p:sp>
        <p:nvSpPr>
          <p:cNvPr id="3" name="Marcador de contenido 2">
            <a:extLst>
              <a:ext uri="{FF2B5EF4-FFF2-40B4-BE49-F238E27FC236}">
                <a16:creationId xmlns:a16="http://schemas.microsoft.com/office/drawing/2014/main" id="{04412480-1129-4CB3-B329-E0058B4E4AC1}"/>
              </a:ext>
            </a:extLst>
          </p:cNvPr>
          <p:cNvSpPr>
            <a:spLocks noGrp="1"/>
          </p:cNvSpPr>
          <p:nvPr>
            <p:ph idx="1"/>
          </p:nvPr>
        </p:nvSpPr>
        <p:spPr/>
        <p:txBody>
          <a:bodyPr>
            <a:normAutofit/>
          </a:bodyPr>
          <a:lstStyle/>
          <a:p>
            <a:pPr marL="0" indent="0" algn="just">
              <a:buNone/>
            </a:pPr>
            <a:r>
              <a:rPr lang="es-MX" sz="2000" dirty="0">
                <a:solidFill>
                  <a:schemeClr val="tx1"/>
                </a:solidFill>
              </a:rPr>
              <a:t>AMD fue fundada el 1 de mayo de 1969 por un grupo de ejecutivos de Fairchild Semiconductor, entre ellos se encontraban Jerry Sanders III, Edwin </a:t>
            </a:r>
            <a:r>
              <a:rPr lang="es-MX" sz="2000" dirty="0" err="1">
                <a:solidFill>
                  <a:schemeClr val="tx1"/>
                </a:solidFill>
              </a:rPr>
              <a:t>Turney</a:t>
            </a:r>
            <a:r>
              <a:rPr lang="es-MX" sz="2000" dirty="0">
                <a:solidFill>
                  <a:schemeClr val="tx1"/>
                </a:solidFill>
              </a:rPr>
              <a:t>, John Carey, Steven </a:t>
            </a:r>
            <a:r>
              <a:rPr lang="es-MX" sz="2000" dirty="0" err="1">
                <a:solidFill>
                  <a:schemeClr val="tx1"/>
                </a:solidFill>
              </a:rPr>
              <a:t>Simonsen</a:t>
            </a:r>
            <a:r>
              <a:rPr lang="es-MX" sz="2000" dirty="0">
                <a:solidFill>
                  <a:schemeClr val="tx1"/>
                </a:solidFill>
              </a:rPr>
              <a:t>, Jack </a:t>
            </a:r>
            <a:r>
              <a:rPr lang="es-MX" sz="2000" dirty="0" err="1">
                <a:solidFill>
                  <a:schemeClr val="tx1"/>
                </a:solidFill>
              </a:rPr>
              <a:t>Gifford</a:t>
            </a:r>
            <a:r>
              <a:rPr lang="es-MX" sz="2000" dirty="0">
                <a:solidFill>
                  <a:schemeClr val="tx1"/>
                </a:solidFill>
              </a:rPr>
              <a:t>, Frank </a:t>
            </a:r>
            <a:r>
              <a:rPr lang="es-MX" sz="2000" dirty="0" err="1">
                <a:solidFill>
                  <a:schemeClr val="tx1"/>
                </a:solidFill>
              </a:rPr>
              <a:t>Botte</a:t>
            </a:r>
            <a:r>
              <a:rPr lang="es-MX" sz="2000" dirty="0">
                <a:solidFill>
                  <a:schemeClr val="tx1"/>
                </a:solidFill>
              </a:rPr>
              <a:t>, Jim Giles y Larry </a:t>
            </a:r>
            <a:r>
              <a:rPr lang="es-MX" sz="2000" dirty="0" err="1">
                <a:solidFill>
                  <a:schemeClr val="tx1"/>
                </a:solidFill>
              </a:rPr>
              <a:t>Stenger</a:t>
            </a:r>
            <a:r>
              <a:rPr lang="es-MX" sz="2000" dirty="0">
                <a:solidFill>
                  <a:schemeClr val="tx1"/>
                </a:solidFill>
              </a:rPr>
              <a:t>. AMD se estrenó en el mercado de los circuitos integrados lógicos, para dar el salto a las memorias RAM en 1975. AMD siempre ha destacado por ser el eterno rival de Intel, actualmente son las dos únicas compañías que venden procesadores x86, aunque VIA está empezando a meter la patita de nuevo en esta arquitectura.</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grpSp>
        <p:nvGrpSpPr>
          <p:cNvPr id="5" name="Grupo 4">
            <a:extLst>
              <a:ext uri="{FF2B5EF4-FFF2-40B4-BE49-F238E27FC236}">
                <a16:creationId xmlns:a16="http://schemas.microsoft.com/office/drawing/2014/main" id="{D57861D9-1349-466C-96BB-265029DBB12E}"/>
              </a:ext>
            </a:extLst>
          </p:cNvPr>
          <p:cNvGrpSpPr/>
          <p:nvPr/>
        </p:nvGrpSpPr>
        <p:grpSpPr>
          <a:xfrm>
            <a:off x="1468890" y="4146806"/>
            <a:ext cx="9254218" cy="1711993"/>
            <a:chOff x="1549590" y="4146805"/>
            <a:chExt cx="9254218" cy="1711993"/>
          </a:xfrm>
        </p:grpSpPr>
        <p:pic>
          <p:nvPicPr>
            <p:cNvPr id="2052" name="Picture 4" descr="rankinis kapitalizmas 9:45 advanced micro devices inc - energypathways.org">
              <a:extLst>
                <a:ext uri="{FF2B5EF4-FFF2-40B4-BE49-F238E27FC236}">
                  <a16:creationId xmlns:a16="http://schemas.microsoft.com/office/drawing/2014/main" id="{8F75407D-D301-4B41-80FA-839907853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086" y="4146806"/>
              <a:ext cx="3115825" cy="17119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undadores AMD: Jerry Sanders | by A. David Garza Marín | LinkedIn">
              <a:extLst>
                <a:ext uri="{FF2B5EF4-FFF2-40B4-BE49-F238E27FC236}">
                  <a16:creationId xmlns:a16="http://schemas.microsoft.com/office/drawing/2014/main" id="{DE2B2106-1F57-4FEF-A31A-6C94E2DB6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590" y="4146806"/>
              <a:ext cx="2882142" cy="17119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dvanced Micro Devices | Journal Transcript">
              <a:extLst>
                <a:ext uri="{FF2B5EF4-FFF2-40B4-BE49-F238E27FC236}">
                  <a16:creationId xmlns:a16="http://schemas.microsoft.com/office/drawing/2014/main" id="{C1B2314B-305D-4BF6-82E8-4567F979D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265" y="4146805"/>
              <a:ext cx="3043543" cy="17119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635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AMD Turion 64 X2 TL-60 Notebook Processor - Notebookcheck.org">
            <a:extLst>
              <a:ext uri="{FF2B5EF4-FFF2-40B4-BE49-F238E27FC236}">
                <a16:creationId xmlns:a16="http://schemas.microsoft.com/office/drawing/2014/main" id="{2CD4BE18-DE4C-4434-8DA2-918FF890E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05" y="3015686"/>
            <a:ext cx="1998152" cy="20169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Turion</a:t>
            </a:r>
            <a:r>
              <a:rPr lang="es-MX" sz="6000" cap="none" dirty="0"/>
              <a:t> 64 X2</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2729552" y="2180496"/>
            <a:ext cx="8881254" cy="3678303"/>
          </a:xfrm>
        </p:spPr>
        <p:txBody>
          <a:bodyPr>
            <a:normAutofit/>
          </a:bodyPr>
          <a:lstStyle/>
          <a:p>
            <a:pPr marL="0" indent="0" algn="just">
              <a:buNone/>
            </a:pPr>
            <a:r>
              <a:rPr lang="es-MX" sz="2000" dirty="0">
                <a:solidFill>
                  <a:schemeClr val="tx1"/>
                </a:solidFill>
              </a:rPr>
              <a:t>El procesador AMD </a:t>
            </a:r>
            <a:r>
              <a:rPr lang="es-MX" sz="2000" dirty="0" err="1">
                <a:solidFill>
                  <a:schemeClr val="tx1"/>
                </a:solidFill>
              </a:rPr>
              <a:t>Turion</a:t>
            </a:r>
            <a:r>
              <a:rPr lang="es-MX" sz="2000" dirty="0">
                <a:solidFill>
                  <a:schemeClr val="tx1"/>
                </a:solidFill>
              </a:rPr>
              <a:t> 64 X2 es la versión de doble núcleo del </a:t>
            </a:r>
            <a:r>
              <a:rPr lang="es-MX" sz="2000" dirty="0" err="1">
                <a:solidFill>
                  <a:schemeClr val="tx1"/>
                </a:solidFill>
              </a:rPr>
              <a:t>Turion</a:t>
            </a:r>
            <a:r>
              <a:rPr lang="es-MX" sz="2000" dirty="0">
                <a:solidFill>
                  <a:schemeClr val="tx1"/>
                </a:solidFill>
              </a:rPr>
              <a:t> y por tanto la versión de bajo consumo para portátil del AMD Athlon 64 X2.</a:t>
            </a:r>
          </a:p>
          <a:p>
            <a:pPr marL="0" indent="0" algn="just">
              <a:buNone/>
            </a:pPr>
            <a:r>
              <a:rPr lang="es-MX" sz="2000" dirty="0">
                <a:solidFill>
                  <a:schemeClr val="tx1"/>
                </a:solidFill>
              </a:rPr>
              <a:t>Lanzado al mercado en mayo de 2006 para competir con los Intel Core </a:t>
            </a:r>
            <a:r>
              <a:rPr lang="es-MX" sz="2000" dirty="0" err="1">
                <a:solidFill>
                  <a:schemeClr val="tx1"/>
                </a:solidFill>
              </a:rPr>
              <a:t>Duo</a:t>
            </a:r>
            <a:r>
              <a:rPr lang="es-MX" sz="2000" dirty="0">
                <a:solidFill>
                  <a:schemeClr val="tx1"/>
                </a:solidFill>
              </a:rPr>
              <a:t> y posteriormente los Core 2 </a:t>
            </a:r>
            <a:r>
              <a:rPr lang="es-MX" sz="2000" dirty="0" err="1">
                <a:solidFill>
                  <a:schemeClr val="tx1"/>
                </a:solidFill>
              </a:rPr>
              <a:t>Duo</a:t>
            </a:r>
            <a:r>
              <a:rPr lang="es-MX" sz="2000" dirty="0">
                <a:solidFill>
                  <a:schemeClr val="tx1"/>
                </a:solidFill>
              </a:rPr>
              <a:t> ambos de la plataforma Centrino </a:t>
            </a:r>
            <a:r>
              <a:rPr lang="es-MX" sz="2000" dirty="0" err="1">
                <a:solidFill>
                  <a:schemeClr val="tx1"/>
                </a:solidFill>
              </a:rPr>
              <a:t>Duo</a:t>
            </a:r>
            <a:r>
              <a:rPr lang="es-MX" sz="2000" dirty="0">
                <a:solidFill>
                  <a:schemeClr val="tx1"/>
                </a:solidFill>
              </a:rPr>
              <a:t>. Fue la primera CPU para portátiles en combinar doble núcleo y 64 bits.</a:t>
            </a:r>
          </a:p>
          <a:p>
            <a:pPr marL="0" indent="0" algn="just">
              <a:buNone/>
            </a:pPr>
            <a:r>
              <a:rPr lang="es-MX" sz="2000" dirty="0">
                <a:solidFill>
                  <a:schemeClr val="tx1"/>
                </a:solidFill>
              </a:rPr>
              <a:t>Al igual que en los </a:t>
            </a:r>
            <a:r>
              <a:rPr lang="es-MX" sz="2000" dirty="0" err="1">
                <a:solidFill>
                  <a:schemeClr val="tx1"/>
                </a:solidFill>
              </a:rPr>
              <a:t>Turion</a:t>
            </a:r>
            <a:r>
              <a:rPr lang="es-MX" sz="2000" dirty="0">
                <a:solidFill>
                  <a:schemeClr val="tx1"/>
                </a:solidFill>
              </a:rPr>
              <a:t> y a diferencia de la plataforma Centrino, AMD favorece la utilización de chips de terceros para chipset (NVIDIA </a:t>
            </a:r>
            <a:r>
              <a:rPr lang="es-MX" sz="2000" dirty="0" err="1">
                <a:solidFill>
                  <a:schemeClr val="tx1"/>
                </a:solidFill>
              </a:rPr>
              <a:t>nForce</a:t>
            </a:r>
            <a:r>
              <a:rPr lang="es-MX" sz="2000" dirty="0">
                <a:solidFill>
                  <a:schemeClr val="tx1"/>
                </a:solidFill>
              </a:rPr>
              <a:t> </a:t>
            </a:r>
            <a:r>
              <a:rPr lang="es-MX" sz="2000" dirty="0" err="1">
                <a:solidFill>
                  <a:schemeClr val="tx1"/>
                </a:solidFill>
              </a:rPr>
              <a:t>Go</a:t>
            </a:r>
            <a:r>
              <a:rPr lang="es-MX" sz="2000" dirty="0">
                <a:solidFill>
                  <a:schemeClr val="tx1"/>
                </a:solidFill>
              </a:rPr>
              <a:t> 4x0, ATI Radeon Xpress 1100) o </a:t>
            </a:r>
            <a:r>
              <a:rPr lang="es-MX" sz="2000" dirty="0" err="1">
                <a:solidFill>
                  <a:schemeClr val="tx1"/>
                </a:solidFill>
              </a:rPr>
              <a:t>WiFi</a:t>
            </a:r>
            <a:endParaRPr lang="es-MX" sz="2000" dirty="0">
              <a:solidFill>
                <a:schemeClr val="tx1"/>
              </a:solidFill>
            </a:endParaRPr>
          </a:p>
        </p:txBody>
      </p:sp>
      <p:sp>
        <p:nvSpPr>
          <p:cNvPr id="6" name="Marcador de contenido 2">
            <a:extLst>
              <a:ext uri="{FF2B5EF4-FFF2-40B4-BE49-F238E27FC236}">
                <a16:creationId xmlns:a16="http://schemas.microsoft.com/office/drawing/2014/main" id="{D3336056-03B7-4BC1-A264-70B2E7FC4DD7}"/>
              </a:ext>
            </a:extLst>
          </p:cNvPr>
          <p:cNvSpPr txBox="1">
            <a:spLocks/>
          </p:cNvSpPr>
          <p:nvPr/>
        </p:nvSpPr>
        <p:spPr>
          <a:xfrm>
            <a:off x="7424382" y="5858799"/>
            <a:ext cx="418642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
            </a:r>
            <a:r>
              <a:rPr lang="es-MX" sz="2000" i="1" dirty="0" err="1">
                <a:solidFill>
                  <a:schemeClr val="tx1"/>
                </a:solidFill>
                <a:hlinkClick r:id="rId3"/>
              </a:rPr>
              <a:t>Turion</a:t>
            </a:r>
            <a:r>
              <a:rPr lang="es-MX" sz="2000" i="1" dirty="0">
                <a:solidFill>
                  <a:schemeClr val="tx1"/>
                </a:solidFill>
                <a:hlinkClick r:id="rId3"/>
              </a:rPr>
              <a:t> 64 X2</a:t>
            </a:r>
            <a:endParaRPr lang="es-MX" sz="2000" i="1" dirty="0">
              <a:solidFill>
                <a:schemeClr val="tx1"/>
              </a:solidFill>
            </a:endParaRPr>
          </a:p>
        </p:txBody>
      </p:sp>
    </p:spTree>
    <p:extLst>
      <p:ext uri="{BB962C8B-B14F-4D97-AF65-F5344CB8AC3E}">
        <p14:creationId xmlns:p14="http://schemas.microsoft.com/office/powerpoint/2010/main" val="341662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82F0ECF8-8B97-4A6A-BB96-36299042159E}"/>
              </a:ext>
            </a:extLst>
          </p:cNvPr>
          <p:cNvSpPr txBox="1">
            <a:spLocks/>
          </p:cNvSpPr>
          <p:nvPr/>
        </p:nvSpPr>
        <p:spPr>
          <a:xfrm>
            <a:off x="581190" y="2180495"/>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s-MX" sz="3000" dirty="0">
                <a:solidFill>
                  <a:schemeClr val="accent1"/>
                </a:solidFill>
              </a:rPr>
              <a:t>Manchester</a:t>
            </a:r>
          </a:p>
          <a:p>
            <a:pPr marL="0" indent="0" algn="ctr">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sp>
        <p:nvSpPr>
          <p:cNvPr id="8" name="Marcador de contenido 2">
            <a:extLst>
              <a:ext uri="{FF2B5EF4-FFF2-40B4-BE49-F238E27FC236}">
                <a16:creationId xmlns:a16="http://schemas.microsoft.com/office/drawing/2014/main" id="{70556992-7DFE-48DC-9D97-BD05655E0E51}"/>
              </a:ext>
            </a:extLst>
          </p:cNvPr>
          <p:cNvSpPr txBox="1">
            <a:spLocks/>
          </p:cNvSpPr>
          <p:nvPr/>
        </p:nvSpPr>
        <p:spPr>
          <a:xfrm>
            <a:off x="581191" y="4312693"/>
            <a:ext cx="11029615" cy="154610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3000" dirty="0" err="1">
                <a:solidFill>
                  <a:schemeClr val="accent1"/>
                </a:solidFill>
              </a:rPr>
              <a:t>Oa</a:t>
            </a:r>
            <a:endParaRPr lang="es-MX" sz="3000" dirty="0">
              <a:solidFill>
                <a:schemeClr val="accent1"/>
              </a:solidFill>
            </a:endParaRPr>
          </a:p>
          <a:p>
            <a:pPr marL="0" indent="0" algn="ctr">
              <a:buNone/>
            </a:pPr>
            <a:endParaRPr lang="es-MX" sz="2000" dirty="0">
              <a:solidFill>
                <a:schemeClr val="accent1"/>
              </a:solidFill>
            </a:endParaRPr>
          </a:p>
          <a:p>
            <a:pPr marL="0" indent="0" algn="ctr">
              <a:buNone/>
            </a:pPr>
            <a:endParaRPr lang="es-MX" sz="2000" dirty="0">
              <a:solidFill>
                <a:schemeClr val="accent1"/>
              </a:solidFill>
            </a:endParaRPr>
          </a:p>
        </p:txBody>
      </p:sp>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Modelos para socket 939</a:t>
            </a:r>
          </a:p>
        </p:txBody>
      </p:sp>
      <p:pic>
        <p:nvPicPr>
          <p:cNvPr id="5" name="Imagen 4">
            <a:extLst>
              <a:ext uri="{FF2B5EF4-FFF2-40B4-BE49-F238E27FC236}">
                <a16:creationId xmlns:a16="http://schemas.microsoft.com/office/drawing/2014/main" id="{05791442-F88B-4E60-A10A-9E56008C1B84}"/>
              </a:ext>
            </a:extLst>
          </p:cNvPr>
          <p:cNvPicPr>
            <a:picLocks noChangeAspect="1"/>
          </p:cNvPicPr>
          <p:nvPr/>
        </p:nvPicPr>
        <p:blipFill rotWithShape="1">
          <a:blip r:embed="rId2"/>
          <a:srcRect l="399" t="1793" r="892" b="2130"/>
          <a:stretch/>
        </p:blipFill>
        <p:spPr>
          <a:xfrm>
            <a:off x="2520282" y="2647666"/>
            <a:ext cx="7151427" cy="1665027"/>
          </a:xfrm>
          <a:prstGeom prst="rect">
            <a:avLst/>
          </a:prstGeom>
        </p:spPr>
      </p:pic>
      <p:pic>
        <p:nvPicPr>
          <p:cNvPr id="14" name="Imagen 13">
            <a:extLst>
              <a:ext uri="{FF2B5EF4-FFF2-40B4-BE49-F238E27FC236}">
                <a16:creationId xmlns:a16="http://schemas.microsoft.com/office/drawing/2014/main" id="{931D7FFA-96C0-4992-B5D7-F04B3FB88F15}"/>
              </a:ext>
            </a:extLst>
          </p:cNvPr>
          <p:cNvPicPr>
            <a:picLocks noChangeAspect="1"/>
          </p:cNvPicPr>
          <p:nvPr/>
        </p:nvPicPr>
        <p:blipFill>
          <a:blip r:embed="rId3"/>
          <a:stretch>
            <a:fillRect/>
          </a:stretch>
        </p:blipFill>
        <p:spPr>
          <a:xfrm>
            <a:off x="3449583" y="4805023"/>
            <a:ext cx="5292824" cy="1053775"/>
          </a:xfrm>
          <a:prstGeom prst="rect">
            <a:avLst/>
          </a:prstGeom>
        </p:spPr>
      </p:pic>
    </p:spTree>
    <p:extLst>
      <p:ext uri="{BB962C8B-B14F-4D97-AF65-F5344CB8AC3E}">
        <p14:creationId xmlns:p14="http://schemas.microsoft.com/office/powerpoint/2010/main" val="243623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82F0ECF8-8B97-4A6A-BB96-36299042159E}"/>
              </a:ext>
            </a:extLst>
          </p:cNvPr>
          <p:cNvSpPr txBox="1">
            <a:spLocks/>
          </p:cNvSpPr>
          <p:nvPr/>
        </p:nvSpPr>
        <p:spPr>
          <a:xfrm>
            <a:off x="581191" y="2180495"/>
            <a:ext cx="5514810"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s-MX" sz="3000" dirty="0">
                <a:solidFill>
                  <a:schemeClr val="accent1"/>
                </a:solidFill>
              </a:rPr>
              <a:t>Windsor</a:t>
            </a:r>
          </a:p>
          <a:p>
            <a:pPr marL="0" indent="0" algn="ctr">
              <a:buFont typeface="Wingdings 2" panose="05020102010507070707" pitchFamily="18" charset="2"/>
              <a:buNone/>
            </a:pPr>
            <a:endParaRPr lang="es-MX" sz="3000" dirty="0">
              <a:solidFill>
                <a:schemeClr val="accent1"/>
              </a:solidFill>
            </a:endParaRPr>
          </a:p>
          <a:p>
            <a:pPr marL="0" indent="0" algn="ctr">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 Modelos para socket AM2</a:t>
            </a:r>
          </a:p>
        </p:txBody>
      </p:sp>
      <p:sp>
        <p:nvSpPr>
          <p:cNvPr id="7" name="Marcador de contenido 2">
            <a:extLst>
              <a:ext uri="{FF2B5EF4-FFF2-40B4-BE49-F238E27FC236}">
                <a16:creationId xmlns:a16="http://schemas.microsoft.com/office/drawing/2014/main" id="{41BD997D-27BB-48FB-8294-82AF381C23C2}"/>
              </a:ext>
            </a:extLst>
          </p:cNvPr>
          <p:cNvSpPr txBox="1">
            <a:spLocks/>
          </p:cNvSpPr>
          <p:nvPr/>
        </p:nvSpPr>
        <p:spPr>
          <a:xfrm>
            <a:off x="6096000" y="2180495"/>
            <a:ext cx="5514810"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s-MX" sz="3000" dirty="0">
                <a:solidFill>
                  <a:schemeClr val="accent1"/>
                </a:solidFill>
              </a:rPr>
              <a:t>Brisbane</a:t>
            </a:r>
          </a:p>
          <a:p>
            <a:pPr marL="0" indent="0" algn="ctr">
              <a:buFont typeface="Wingdings 2" panose="05020102010507070707" pitchFamily="18" charset="2"/>
              <a:buNone/>
            </a:pPr>
            <a:endParaRPr lang="es-MX" sz="3000" dirty="0">
              <a:solidFill>
                <a:schemeClr val="accent1"/>
              </a:solidFill>
            </a:endParaRPr>
          </a:p>
          <a:p>
            <a:pPr marL="0" indent="0" algn="ctr">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pic>
        <p:nvPicPr>
          <p:cNvPr id="4" name="Imagen 3">
            <a:extLst>
              <a:ext uri="{FF2B5EF4-FFF2-40B4-BE49-F238E27FC236}">
                <a16:creationId xmlns:a16="http://schemas.microsoft.com/office/drawing/2014/main" id="{EB88F377-6B64-41C5-8D63-89FB302F061A}"/>
              </a:ext>
            </a:extLst>
          </p:cNvPr>
          <p:cNvPicPr>
            <a:picLocks noChangeAspect="1"/>
          </p:cNvPicPr>
          <p:nvPr/>
        </p:nvPicPr>
        <p:blipFill>
          <a:blip r:embed="rId2"/>
          <a:stretch>
            <a:fillRect/>
          </a:stretch>
        </p:blipFill>
        <p:spPr>
          <a:xfrm>
            <a:off x="1362158" y="2517294"/>
            <a:ext cx="3952875" cy="3638550"/>
          </a:xfrm>
          <a:prstGeom prst="rect">
            <a:avLst/>
          </a:prstGeom>
        </p:spPr>
      </p:pic>
      <p:pic>
        <p:nvPicPr>
          <p:cNvPr id="9" name="Imagen 8">
            <a:extLst>
              <a:ext uri="{FF2B5EF4-FFF2-40B4-BE49-F238E27FC236}">
                <a16:creationId xmlns:a16="http://schemas.microsoft.com/office/drawing/2014/main" id="{E6D332A7-A9AA-498E-ABA8-1100E6E19021}"/>
              </a:ext>
            </a:extLst>
          </p:cNvPr>
          <p:cNvPicPr>
            <a:picLocks noChangeAspect="1"/>
          </p:cNvPicPr>
          <p:nvPr/>
        </p:nvPicPr>
        <p:blipFill>
          <a:blip r:embed="rId3"/>
          <a:stretch>
            <a:fillRect/>
          </a:stretch>
        </p:blipFill>
        <p:spPr>
          <a:xfrm>
            <a:off x="6276892" y="2517294"/>
            <a:ext cx="5153025" cy="3619500"/>
          </a:xfrm>
          <a:prstGeom prst="rect">
            <a:avLst/>
          </a:prstGeom>
        </p:spPr>
      </p:pic>
    </p:spTree>
    <p:extLst>
      <p:ext uri="{BB962C8B-B14F-4D97-AF65-F5344CB8AC3E}">
        <p14:creationId xmlns:p14="http://schemas.microsoft.com/office/powerpoint/2010/main" val="224440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Opteron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4121624" y="2180496"/>
            <a:ext cx="7489182" cy="3678303"/>
          </a:xfrm>
        </p:spPr>
        <p:txBody>
          <a:bodyPr>
            <a:normAutofit lnSpcReduction="10000"/>
          </a:bodyPr>
          <a:lstStyle/>
          <a:p>
            <a:pPr marL="0" indent="0" algn="just">
              <a:buNone/>
            </a:pPr>
            <a:r>
              <a:rPr lang="es-MX" sz="2000" dirty="0">
                <a:solidFill>
                  <a:schemeClr val="tx1"/>
                </a:solidFill>
              </a:rPr>
              <a:t>Fue lanzado el 22 de abril de 2003 con el núcleo </a:t>
            </a:r>
            <a:r>
              <a:rPr lang="es-MX" sz="2000" dirty="0" err="1">
                <a:solidFill>
                  <a:schemeClr val="tx1"/>
                </a:solidFill>
              </a:rPr>
              <a:t>SledgeHammer</a:t>
            </a:r>
            <a:r>
              <a:rPr lang="es-MX" sz="2000" dirty="0">
                <a:solidFill>
                  <a:schemeClr val="tx1"/>
                </a:solidFill>
              </a:rPr>
              <a:t> (K8) y estaba orientado a competir en el mercado de servidores, particularmente en el procesador Xeon de Intel. El más reciente lanzamiento de los procesadores Opteron es la serie procesadores Opteron 4300 y 6300 basados en la arquitectura Piledriver.</a:t>
            </a:r>
          </a:p>
          <a:p>
            <a:pPr algn="just"/>
            <a:r>
              <a:rPr lang="es-MX" sz="2000" dirty="0">
                <a:solidFill>
                  <a:schemeClr val="tx1"/>
                </a:solidFill>
              </a:rPr>
              <a:t>Frecuencia de reloj de CPU: 1,4 GHz - 3,3 GHz.</a:t>
            </a:r>
          </a:p>
          <a:p>
            <a:pPr algn="just"/>
            <a:r>
              <a:rPr lang="es-MX" sz="2000" dirty="0">
                <a:solidFill>
                  <a:schemeClr val="tx1"/>
                </a:solidFill>
              </a:rPr>
              <a:t>Velocidad </a:t>
            </a:r>
            <a:r>
              <a:rPr lang="es-MX" sz="2000" dirty="0" err="1">
                <a:solidFill>
                  <a:schemeClr val="tx1"/>
                </a:solidFill>
              </a:rPr>
              <a:t>HyperTransport</a:t>
            </a:r>
            <a:r>
              <a:rPr lang="es-MX" sz="2000" dirty="0">
                <a:solidFill>
                  <a:schemeClr val="tx1"/>
                </a:solidFill>
              </a:rPr>
              <a:t>: 800MHz - 3200MHz.</a:t>
            </a:r>
          </a:p>
          <a:p>
            <a:pPr algn="just"/>
            <a:r>
              <a:rPr lang="es-MX" sz="2000" dirty="0">
                <a:solidFill>
                  <a:schemeClr val="tx1"/>
                </a:solidFill>
              </a:rPr>
              <a:t>Longitud del canal MOSFET: 130 nm - 32 nm.</a:t>
            </a:r>
          </a:p>
          <a:p>
            <a:pPr algn="just"/>
            <a:r>
              <a:rPr lang="es-MX" sz="2000" dirty="0">
                <a:solidFill>
                  <a:schemeClr val="tx1"/>
                </a:solidFill>
              </a:rPr>
              <a:t>Conjunto de instrucciones: x86-64.</a:t>
            </a:r>
          </a:p>
          <a:p>
            <a:pPr algn="just"/>
            <a:r>
              <a:rPr lang="es-MX" sz="2000" dirty="0">
                <a:solidFill>
                  <a:schemeClr val="tx1"/>
                </a:solidFill>
              </a:rPr>
              <a:t>Número de núcleos: 1, 2, 4, 6, 8, 12 y 16.</a:t>
            </a:r>
          </a:p>
        </p:txBody>
      </p:sp>
      <p:pic>
        <p:nvPicPr>
          <p:cNvPr id="28676" name="Picture 4" descr="➤ AMD lanza nuevos chips Opteron de 16 cores para servidores| CIOAL The  Standard IT">
            <a:extLst>
              <a:ext uri="{FF2B5EF4-FFF2-40B4-BE49-F238E27FC236}">
                <a16:creationId xmlns:a16="http://schemas.microsoft.com/office/drawing/2014/main" id="{6A80A18E-89B7-42DA-808F-3B9534B2E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180496"/>
            <a:ext cx="3678303" cy="3678303"/>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2">
            <a:extLst>
              <a:ext uri="{FF2B5EF4-FFF2-40B4-BE49-F238E27FC236}">
                <a16:creationId xmlns:a16="http://schemas.microsoft.com/office/drawing/2014/main" id="{A1E18AF1-DA1A-4FD2-8DBB-155C9AC9735A}"/>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Opteron</a:t>
            </a:r>
            <a:endParaRPr lang="es-MX" sz="2000" i="1" dirty="0">
              <a:solidFill>
                <a:schemeClr val="tx1"/>
              </a:solidFill>
            </a:endParaRPr>
          </a:p>
        </p:txBody>
      </p:sp>
    </p:spTree>
    <p:extLst>
      <p:ext uri="{BB962C8B-B14F-4D97-AF65-F5344CB8AC3E}">
        <p14:creationId xmlns:p14="http://schemas.microsoft.com/office/powerpoint/2010/main" val="168838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Phenom</a:t>
            </a:r>
            <a:endParaRPr lang="es-MX" sz="6000" cap="none" dirty="0"/>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6"/>
            <a:ext cx="7252624" cy="3678303"/>
          </a:xfrm>
        </p:spPr>
        <p:txBody>
          <a:bodyPr>
            <a:normAutofit/>
          </a:bodyPr>
          <a:lstStyle/>
          <a:p>
            <a:pPr marL="0" indent="0" algn="just">
              <a:buNone/>
            </a:pPr>
            <a:r>
              <a:rPr lang="es-MX" sz="2000" dirty="0">
                <a:solidFill>
                  <a:schemeClr val="tx1"/>
                </a:solidFill>
              </a:rPr>
              <a:t>Presentada en el año 2007. Es la primera generación de procesadores de tres y cuatro núcleos basados en la microarquitectura K10, reemplazando así a la serie Athlon 64 X2. </a:t>
            </a:r>
          </a:p>
          <a:p>
            <a:pPr algn="just"/>
            <a:r>
              <a:rPr lang="es-MX" sz="2000" dirty="0">
                <a:solidFill>
                  <a:schemeClr val="tx1"/>
                </a:solidFill>
              </a:rPr>
              <a:t>Frecuencia de reloj de CPU: 1,8GHz - 2,6GHz.</a:t>
            </a:r>
          </a:p>
          <a:p>
            <a:pPr algn="just"/>
            <a:r>
              <a:rPr lang="es-MX" sz="2000" dirty="0">
                <a:solidFill>
                  <a:schemeClr val="tx1"/>
                </a:solidFill>
              </a:rPr>
              <a:t>Longitud del canal MOSFET: 65nm.</a:t>
            </a:r>
          </a:p>
          <a:p>
            <a:pPr algn="just"/>
            <a:r>
              <a:rPr lang="es-MX" sz="2000" dirty="0">
                <a:solidFill>
                  <a:schemeClr val="tx1"/>
                </a:solidFill>
              </a:rPr>
              <a:t>Conjunto de instrucciones: AMD64 (x86-64).</a:t>
            </a:r>
          </a:p>
          <a:p>
            <a:pPr algn="just"/>
            <a:r>
              <a:rPr lang="es-MX" sz="2000" dirty="0">
                <a:solidFill>
                  <a:schemeClr val="tx1"/>
                </a:solidFill>
              </a:rPr>
              <a:t>Microarquitectura: K10.</a:t>
            </a:r>
          </a:p>
          <a:p>
            <a:pPr algn="just"/>
            <a:r>
              <a:rPr lang="es-MX" sz="2000" dirty="0">
                <a:solidFill>
                  <a:schemeClr val="tx1"/>
                </a:solidFill>
              </a:rPr>
              <a:t>Número de núcleos: 2 - 4.</a:t>
            </a:r>
          </a:p>
          <a:p>
            <a:pPr algn="just"/>
            <a:r>
              <a:rPr lang="es-MX" sz="2000" dirty="0">
                <a:solidFill>
                  <a:schemeClr val="tx1"/>
                </a:solidFill>
              </a:rPr>
              <a:t>Tipo de zócalo: Am2+.</a:t>
            </a:r>
          </a:p>
        </p:txBody>
      </p:sp>
      <p:pic>
        <p:nvPicPr>
          <p:cNvPr id="28674" name="Picture 2" descr="AMD procesador AMD Phenom X4 9650 HD9650WCJ4BGH 95W CPU 940 AM2 + 100% que  funcionan correctamente|CPUs| - AliExpress">
            <a:extLst>
              <a:ext uri="{FF2B5EF4-FFF2-40B4-BE49-F238E27FC236}">
                <a16:creationId xmlns:a16="http://schemas.microsoft.com/office/drawing/2014/main" id="{E18F618B-EFD1-47B1-AE64-5A5673CA26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88" t="10238" r="5953" b="2090"/>
          <a:stretch/>
        </p:blipFill>
        <p:spPr bwMode="auto">
          <a:xfrm>
            <a:off x="8052181" y="2306192"/>
            <a:ext cx="3558627" cy="3538959"/>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DD8FE3CA-27EC-4039-80B5-D70EE0FAA291}"/>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
            </a:r>
            <a:r>
              <a:rPr lang="es-MX" sz="2000" i="1" dirty="0" err="1">
                <a:solidFill>
                  <a:schemeClr val="tx1"/>
                </a:solidFill>
                <a:hlinkClick r:id="rId3"/>
              </a:rPr>
              <a:t>Phenom</a:t>
            </a:r>
            <a:endParaRPr lang="es-MX" sz="2000" i="1" dirty="0">
              <a:solidFill>
                <a:schemeClr val="tx1"/>
              </a:solidFill>
            </a:endParaRPr>
          </a:p>
        </p:txBody>
      </p:sp>
    </p:spTree>
    <p:extLst>
      <p:ext uri="{BB962C8B-B14F-4D97-AF65-F5344CB8AC3E}">
        <p14:creationId xmlns:p14="http://schemas.microsoft.com/office/powerpoint/2010/main" val="1750285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 Modelos</a:t>
            </a:r>
          </a:p>
        </p:txBody>
      </p:sp>
      <p:pic>
        <p:nvPicPr>
          <p:cNvPr id="5" name="Imagen 4">
            <a:extLst>
              <a:ext uri="{FF2B5EF4-FFF2-40B4-BE49-F238E27FC236}">
                <a16:creationId xmlns:a16="http://schemas.microsoft.com/office/drawing/2014/main" id="{EAAA2A71-FC09-44F4-B89A-25E8B9D4851A}"/>
              </a:ext>
            </a:extLst>
          </p:cNvPr>
          <p:cNvPicPr>
            <a:picLocks noChangeAspect="1"/>
          </p:cNvPicPr>
          <p:nvPr/>
        </p:nvPicPr>
        <p:blipFill>
          <a:blip r:embed="rId2"/>
          <a:stretch>
            <a:fillRect/>
          </a:stretch>
        </p:blipFill>
        <p:spPr>
          <a:xfrm>
            <a:off x="1976778" y="2180496"/>
            <a:ext cx="8227128" cy="3678883"/>
          </a:xfrm>
          <a:prstGeom prst="rect">
            <a:avLst/>
          </a:prstGeom>
        </p:spPr>
      </p:pic>
    </p:spTree>
    <p:extLst>
      <p:ext uri="{BB962C8B-B14F-4D97-AF65-F5344CB8AC3E}">
        <p14:creationId xmlns:p14="http://schemas.microsoft.com/office/powerpoint/2010/main" val="64070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AMD Phenom II">
            <a:extLst>
              <a:ext uri="{FF2B5EF4-FFF2-40B4-BE49-F238E27FC236}">
                <a16:creationId xmlns:a16="http://schemas.microsoft.com/office/drawing/2014/main" id="{7B595FBF-8343-4826-8A39-B03CF25F4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099" y="3515687"/>
            <a:ext cx="3981707" cy="23431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Phenom</a:t>
            </a:r>
            <a:r>
              <a:rPr lang="es-MX" sz="6000" cap="none" dirty="0"/>
              <a:t> II</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Serie de microprocesadores x86-64 de gama alta diseñada para computadoras personales presentada en el año 2008, fabricados en 45 nm, la cual sucede al </a:t>
            </a:r>
            <a:r>
              <a:rPr lang="es-MX" sz="2000" dirty="0" err="1">
                <a:solidFill>
                  <a:schemeClr val="tx1"/>
                </a:solidFill>
              </a:rPr>
              <a:t>Phenom</a:t>
            </a:r>
            <a:r>
              <a:rPr lang="es-MX" sz="2000" dirty="0">
                <a:solidFill>
                  <a:schemeClr val="tx1"/>
                </a:solidFill>
              </a:rPr>
              <a:t> original.</a:t>
            </a:r>
          </a:p>
          <a:p>
            <a:pPr algn="just"/>
            <a:r>
              <a:rPr lang="es-MX" sz="2000" dirty="0">
                <a:solidFill>
                  <a:schemeClr val="tx1"/>
                </a:solidFill>
              </a:rPr>
              <a:t>Frecuencia de reloj de CPU: 2,5 </a:t>
            </a:r>
            <a:r>
              <a:rPr lang="es-MX" sz="2000" dirty="0" err="1">
                <a:solidFill>
                  <a:schemeClr val="tx1"/>
                </a:solidFill>
              </a:rPr>
              <a:t>Ghz</a:t>
            </a:r>
            <a:r>
              <a:rPr lang="es-MX" sz="2000" dirty="0">
                <a:solidFill>
                  <a:schemeClr val="tx1"/>
                </a:solidFill>
              </a:rPr>
              <a:t> - 3,8 </a:t>
            </a:r>
            <a:r>
              <a:rPr lang="es-MX" sz="2000" dirty="0" err="1">
                <a:solidFill>
                  <a:schemeClr val="tx1"/>
                </a:solidFill>
              </a:rPr>
              <a:t>Ghz</a:t>
            </a:r>
            <a:r>
              <a:rPr lang="es-MX" sz="2000" dirty="0">
                <a:solidFill>
                  <a:schemeClr val="tx1"/>
                </a:solidFill>
              </a:rPr>
              <a:t>.</a:t>
            </a:r>
          </a:p>
          <a:p>
            <a:pPr algn="just"/>
            <a:r>
              <a:rPr lang="es-MX" sz="2000" dirty="0">
                <a:solidFill>
                  <a:schemeClr val="tx1"/>
                </a:solidFill>
              </a:rPr>
              <a:t>Velocidad de FSB: 1,8 GHz - 2 GHz.</a:t>
            </a:r>
          </a:p>
          <a:p>
            <a:pPr algn="just"/>
            <a:r>
              <a:rPr lang="es-MX" sz="2000" dirty="0">
                <a:solidFill>
                  <a:schemeClr val="tx1"/>
                </a:solidFill>
              </a:rPr>
              <a:t>Longitud del canal MOSFET: 45 nm.</a:t>
            </a:r>
          </a:p>
          <a:p>
            <a:pPr algn="just"/>
            <a:r>
              <a:rPr lang="es-MX" sz="2000" dirty="0">
                <a:solidFill>
                  <a:schemeClr val="tx1"/>
                </a:solidFill>
              </a:rPr>
              <a:t>Conjunto de instrucciones: x86-64.</a:t>
            </a:r>
          </a:p>
          <a:p>
            <a:pPr algn="just"/>
            <a:r>
              <a:rPr lang="es-MX" sz="2000" dirty="0">
                <a:solidFill>
                  <a:schemeClr val="tx1"/>
                </a:solidFill>
              </a:rPr>
              <a:t>Microarquitectura: AMD K10.5.</a:t>
            </a:r>
          </a:p>
          <a:p>
            <a:pPr algn="just"/>
            <a:r>
              <a:rPr lang="es-MX" sz="2000" dirty="0">
                <a:solidFill>
                  <a:schemeClr val="tx1"/>
                </a:solidFill>
              </a:rPr>
              <a:t>Número de núcleos: 2, 3, 4 o 6 (Deneb, </a:t>
            </a:r>
            <a:r>
              <a:rPr lang="es-MX" sz="2000" dirty="0" err="1">
                <a:solidFill>
                  <a:schemeClr val="tx1"/>
                </a:solidFill>
              </a:rPr>
              <a:t>Heka</a:t>
            </a:r>
            <a:r>
              <a:rPr lang="es-MX" sz="2000" dirty="0">
                <a:solidFill>
                  <a:schemeClr val="tx1"/>
                </a:solidFill>
              </a:rPr>
              <a:t>, </a:t>
            </a:r>
            <a:r>
              <a:rPr lang="es-MX" sz="2000" dirty="0" err="1">
                <a:solidFill>
                  <a:schemeClr val="tx1"/>
                </a:solidFill>
              </a:rPr>
              <a:t>Callisto</a:t>
            </a:r>
            <a:r>
              <a:rPr lang="es-MX" sz="2000" dirty="0">
                <a:solidFill>
                  <a:schemeClr val="tx1"/>
                </a:solidFill>
              </a:rPr>
              <a:t>, </a:t>
            </a:r>
            <a:r>
              <a:rPr lang="es-MX" sz="2000" dirty="0" err="1">
                <a:solidFill>
                  <a:schemeClr val="tx1"/>
                </a:solidFill>
              </a:rPr>
              <a:t>Zosma</a:t>
            </a:r>
            <a:r>
              <a:rPr lang="es-MX" sz="2000" dirty="0">
                <a:solidFill>
                  <a:schemeClr val="tx1"/>
                </a:solidFill>
              </a:rPr>
              <a:t>, Thuban).</a:t>
            </a:r>
          </a:p>
        </p:txBody>
      </p:sp>
      <p:sp>
        <p:nvSpPr>
          <p:cNvPr id="7" name="Marcador de contenido 2">
            <a:extLst>
              <a:ext uri="{FF2B5EF4-FFF2-40B4-BE49-F238E27FC236}">
                <a16:creationId xmlns:a16="http://schemas.microsoft.com/office/drawing/2014/main" id="{74613C1A-DD84-4894-A10A-32389FC83B63}"/>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
            </a:r>
            <a:r>
              <a:rPr lang="es-MX" sz="2000" i="1" dirty="0" err="1">
                <a:solidFill>
                  <a:schemeClr val="tx1"/>
                </a:solidFill>
                <a:hlinkClick r:id="rId3"/>
              </a:rPr>
              <a:t>Phenom</a:t>
            </a:r>
            <a:r>
              <a:rPr lang="es-MX" sz="2000" i="1" dirty="0">
                <a:solidFill>
                  <a:schemeClr val="tx1"/>
                </a:solidFill>
                <a:hlinkClick r:id="rId3"/>
              </a:rPr>
              <a:t> II</a:t>
            </a:r>
            <a:endParaRPr lang="es-MX" sz="2000" i="1" dirty="0">
              <a:solidFill>
                <a:schemeClr val="tx1"/>
              </a:solidFill>
            </a:endParaRPr>
          </a:p>
        </p:txBody>
      </p:sp>
    </p:spTree>
    <p:extLst>
      <p:ext uri="{BB962C8B-B14F-4D97-AF65-F5344CB8AC3E}">
        <p14:creationId xmlns:p14="http://schemas.microsoft.com/office/powerpoint/2010/main" val="10528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Athlon II</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Se ha desarrollado para satisfacer el mercado de prestaciones intermedias complementando al </a:t>
            </a:r>
            <a:r>
              <a:rPr lang="es-MX" sz="2000" dirty="0" err="1">
                <a:solidFill>
                  <a:schemeClr val="tx1"/>
                </a:solidFill>
              </a:rPr>
              <a:t>Phenom</a:t>
            </a:r>
            <a:r>
              <a:rPr lang="es-MX" sz="2000" dirty="0">
                <a:solidFill>
                  <a:schemeClr val="tx1"/>
                </a:solidFill>
              </a:rPr>
              <a:t> II.</a:t>
            </a:r>
          </a:p>
          <a:p>
            <a:pPr algn="just"/>
            <a:r>
              <a:rPr lang="es-MX" sz="2000" dirty="0">
                <a:solidFill>
                  <a:schemeClr val="tx1"/>
                </a:solidFill>
              </a:rPr>
              <a:t>Frecuencia de reloj de CPU: 1,6GHz - 3,5GHz.</a:t>
            </a:r>
          </a:p>
          <a:p>
            <a:pPr algn="just"/>
            <a:r>
              <a:rPr lang="es-MX" sz="2000" dirty="0">
                <a:solidFill>
                  <a:schemeClr val="tx1"/>
                </a:solidFill>
              </a:rPr>
              <a:t>Longitud del canal MOSFET: 32nm - 42nm.</a:t>
            </a:r>
          </a:p>
          <a:p>
            <a:pPr algn="just"/>
            <a:r>
              <a:rPr lang="es-MX" sz="2000" dirty="0">
                <a:solidFill>
                  <a:schemeClr val="tx1"/>
                </a:solidFill>
              </a:rPr>
              <a:t>Microarquitectura: AMD 10h.</a:t>
            </a:r>
          </a:p>
          <a:p>
            <a:pPr algn="just"/>
            <a:r>
              <a:rPr lang="es-MX" sz="2000" dirty="0">
                <a:solidFill>
                  <a:schemeClr val="tx1"/>
                </a:solidFill>
              </a:rPr>
              <a:t>Número de núcleos: 2 - 4.</a:t>
            </a:r>
          </a:p>
          <a:p>
            <a:pPr algn="just"/>
            <a:endParaRPr lang="es-MX" sz="2000" dirty="0">
              <a:solidFill>
                <a:schemeClr val="tx1"/>
              </a:solidFill>
            </a:endParaRPr>
          </a:p>
          <a:p>
            <a:pPr algn="just"/>
            <a:endParaRPr lang="es-MX" sz="2000" dirty="0">
              <a:solidFill>
                <a:schemeClr val="tx1"/>
              </a:solidFill>
            </a:endParaRPr>
          </a:p>
          <a:p>
            <a:pPr algn="just"/>
            <a:endParaRPr lang="es-MX" sz="2000" dirty="0">
              <a:solidFill>
                <a:schemeClr val="tx1"/>
              </a:solidFill>
            </a:endParaRPr>
          </a:p>
          <a:p>
            <a:pPr algn="just"/>
            <a:endParaRPr lang="es-MX" sz="2000" dirty="0">
              <a:solidFill>
                <a:schemeClr val="tx1"/>
              </a:solidFill>
            </a:endParaRPr>
          </a:p>
        </p:txBody>
      </p:sp>
      <p:pic>
        <p:nvPicPr>
          <p:cNvPr id="31746" name="Picture 2" descr="Procesador AMD Athlon II X2 260 ADX260OCGMBOX de 2 núcleos y 3.2GHz de  frecuencia | Mercado Libre">
            <a:extLst>
              <a:ext uri="{FF2B5EF4-FFF2-40B4-BE49-F238E27FC236}">
                <a16:creationId xmlns:a16="http://schemas.microsoft.com/office/drawing/2014/main" id="{14235B4C-C804-4805-9430-377FB87B00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81" t="4777" r="4883" b="4667"/>
          <a:stretch/>
        </p:blipFill>
        <p:spPr bwMode="auto">
          <a:xfrm>
            <a:off x="8336167" y="2584161"/>
            <a:ext cx="3274639" cy="3274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a 7">
            <a:extLst>
              <a:ext uri="{FF2B5EF4-FFF2-40B4-BE49-F238E27FC236}">
                <a16:creationId xmlns:a16="http://schemas.microsoft.com/office/drawing/2014/main" id="{0D5A9C0C-EB60-412D-86D8-488D35D2AAD2}"/>
              </a:ext>
            </a:extLst>
          </p:cNvPr>
          <p:cNvGraphicFramePr>
            <a:graphicFrameLocks noGrp="1"/>
          </p:cNvGraphicFramePr>
          <p:nvPr>
            <p:extLst>
              <p:ext uri="{D42A27DB-BD31-4B8C-83A1-F6EECF244321}">
                <p14:modId xmlns:p14="http://schemas.microsoft.com/office/powerpoint/2010/main" val="274641148"/>
              </p:ext>
            </p:extLst>
          </p:nvPr>
        </p:nvGraphicFramePr>
        <p:xfrm>
          <a:off x="581191" y="4273839"/>
          <a:ext cx="8549162" cy="1584960"/>
        </p:xfrm>
        <a:graphic>
          <a:graphicData uri="http://schemas.openxmlformats.org/drawingml/2006/table">
            <a:tbl>
              <a:tblPr firstRow="1" bandRow="1">
                <a:tableStyleId>{21E4AEA4-8DFA-4A89-87EB-49C32662AFE0}</a:tableStyleId>
              </a:tblPr>
              <a:tblGrid>
                <a:gridCol w="1295941">
                  <a:extLst>
                    <a:ext uri="{9D8B030D-6E8A-4147-A177-3AD203B41FA5}">
                      <a16:colId xmlns:a16="http://schemas.microsoft.com/office/drawing/2014/main" val="3168351709"/>
                    </a:ext>
                  </a:extLst>
                </a:gridCol>
                <a:gridCol w="1450341">
                  <a:extLst>
                    <a:ext uri="{9D8B030D-6E8A-4147-A177-3AD203B41FA5}">
                      <a16:colId xmlns:a16="http://schemas.microsoft.com/office/drawing/2014/main" val="87705620"/>
                    </a:ext>
                  </a:extLst>
                </a:gridCol>
                <a:gridCol w="1450341">
                  <a:extLst>
                    <a:ext uri="{9D8B030D-6E8A-4147-A177-3AD203B41FA5}">
                      <a16:colId xmlns:a16="http://schemas.microsoft.com/office/drawing/2014/main" val="4154439054"/>
                    </a:ext>
                  </a:extLst>
                </a:gridCol>
                <a:gridCol w="1485270">
                  <a:extLst>
                    <a:ext uri="{9D8B030D-6E8A-4147-A177-3AD203B41FA5}">
                      <a16:colId xmlns:a16="http://schemas.microsoft.com/office/drawing/2014/main" val="21338977"/>
                    </a:ext>
                  </a:extLst>
                </a:gridCol>
                <a:gridCol w="1356181">
                  <a:extLst>
                    <a:ext uri="{9D8B030D-6E8A-4147-A177-3AD203B41FA5}">
                      <a16:colId xmlns:a16="http://schemas.microsoft.com/office/drawing/2014/main" val="1822100233"/>
                    </a:ext>
                  </a:extLst>
                </a:gridCol>
                <a:gridCol w="1511088">
                  <a:extLst>
                    <a:ext uri="{9D8B030D-6E8A-4147-A177-3AD203B41FA5}">
                      <a16:colId xmlns:a16="http://schemas.microsoft.com/office/drawing/2014/main" val="2626116985"/>
                    </a:ext>
                  </a:extLst>
                </a:gridCol>
              </a:tblGrid>
              <a:tr h="366055">
                <a:tc>
                  <a:txBody>
                    <a:bodyPr/>
                    <a:lstStyle/>
                    <a:p>
                      <a:pPr algn="ctr"/>
                      <a:endParaRPr lang="es-MX" sz="2000" b="1" dirty="0"/>
                    </a:p>
                  </a:txBody>
                  <a:tcPr/>
                </a:tc>
                <a:tc>
                  <a:txBody>
                    <a:bodyPr/>
                    <a:lstStyle/>
                    <a:p>
                      <a:pPr algn="ctr"/>
                      <a:r>
                        <a:rPr lang="es-MX" sz="2000" b="1" dirty="0" err="1"/>
                        <a:t>Quad-core</a:t>
                      </a:r>
                      <a:endParaRPr lang="es-MX" sz="2000" b="1" dirty="0"/>
                    </a:p>
                  </a:txBody>
                  <a:tcPr/>
                </a:tc>
                <a:tc>
                  <a:txBody>
                    <a:bodyPr/>
                    <a:lstStyle/>
                    <a:p>
                      <a:pPr algn="ctr"/>
                      <a:r>
                        <a:rPr lang="es-MX" sz="2000" b="1" dirty="0" err="1"/>
                        <a:t>Quad-core</a:t>
                      </a:r>
                      <a:endParaRPr lang="es-MX" sz="2000" b="1" dirty="0"/>
                    </a:p>
                  </a:txBody>
                  <a:tcPr/>
                </a:tc>
                <a:tc>
                  <a:txBody>
                    <a:bodyPr/>
                    <a:lstStyle/>
                    <a:p>
                      <a:pPr algn="ctr"/>
                      <a:r>
                        <a:rPr lang="es-MX" sz="2000" b="1" dirty="0"/>
                        <a:t>Triple-</a:t>
                      </a:r>
                      <a:r>
                        <a:rPr lang="es-MX" sz="2000" b="1" dirty="0" err="1"/>
                        <a:t>core</a:t>
                      </a:r>
                      <a:endParaRPr lang="es-MX" sz="2000" b="1" dirty="0"/>
                    </a:p>
                  </a:txBody>
                  <a:tcPr/>
                </a:tc>
                <a:tc>
                  <a:txBody>
                    <a:bodyPr/>
                    <a:lstStyle/>
                    <a:p>
                      <a:pPr algn="ctr"/>
                      <a:r>
                        <a:rPr lang="es-MX" sz="2000" b="1" dirty="0"/>
                        <a:t>Dual-</a:t>
                      </a:r>
                      <a:r>
                        <a:rPr lang="es-MX" sz="2000" b="1" dirty="0" err="1"/>
                        <a:t>core</a:t>
                      </a:r>
                      <a:endParaRPr lang="es-MX" sz="2000" b="1" dirty="0"/>
                    </a:p>
                  </a:txBody>
                  <a:tcPr/>
                </a:tc>
                <a:tc>
                  <a:txBody>
                    <a:bodyPr/>
                    <a:lstStyle/>
                    <a:p>
                      <a:pPr algn="ctr"/>
                      <a:r>
                        <a:rPr lang="es-MX" sz="2000" b="1" dirty="0"/>
                        <a:t>Single-</a:t>
                      </a:r>
                      <a:r>
                        <a:rPr lang="es-MX" sz="2000" b="1" dirty="0" err="1"/>
                        <a:t>core</a:t>
                      </a:r>
                      <a:endParaRPr lang="es-MX" sz="2000" b="1" dirty="0"/>
                    </a:p>
                  </a:txBody>
                  <a:tcPr/>
                </a:tc>
                <a:extLst>
                  <a:ext uri="{0D108BD9-81ED-4DB2-BD59-A6C34878D82A}">
                    <a16:rowId xmlns:a16="http://schemas.microsoft.com/office/drawing/2014/main" val="1013838620"/>
                  </a:ext>
                </a:extLst>
              </a:tr>
              <a:tr h="366055">
                <a:tc>
                  <a:txBody>
                    <a:bodyPr/>
                    <a:lstStyle/>
                    <a:p>
                      <a:pPr algn="ctr"/>
                      <a:r>
                        <a:rPr lang="es-MX" sz="2000" b="1" dirty="0"/>
                        <a:t>Nombre</a:t>
                      </a:r>
                    </a:p>
                  </a:txBody>
                  <a:tcPr/>
                </a:tc>
                <a:tc>
                  <a:txBody>
                    <a:bodyPr/>
                    <a:lstStyle/>
                    <a:p>
                      <a:r>
                        <a:rPr lang="es-MX" sz="2000" dirty="0"/>
                        <a:t>Llano</a:t>
                      </a:r>
                    </a:p>
                  </a:txBody>
                  <a:tcPr/>
                </a:tc>
                <a:tc>
                  <a:txBody>
                    <a:bodyPr/>
                    <a:lstStyle/>
                    <a:p>
                      <a:r>
                        <a:rPr lang="es-MX" sz="2000" dirty="0" err="1"/>
                        <a:t>Propus</a:t>
                      </a:r>
                      <a:endParaRPr lang="es-MX" sz="2000" dirty="0"/>
                    </a:p>
                  </a:txBody>
                  <a:tcPr/>
                </a:tc>
                <a:tc>
                  <a:txBody>
                    <a:bodyPr/>
                    <a:lstStyle/>
                    <a:p>
                      <a:r>
                        <a:rPr lang="es-MX" sz="2000" dirty="0"/>
                        <a:t>Rana</a:t>
                      </a:r>
                    </a:p>
                  </a:txBody>
                  <a:tcPr/>
                </a:tc>
                <a:tc>
                  <a:txBody>
                    <a:bodyPr/>
                    <a:lstStyle/>
                    <a:p>
                      <a:r>
                        <a:rPr lang="es-MX" sz="2000" dirty="0" err="1"/>
                        <a:t>Regor</a:t>
                      </a:r>
                      <a:endParaRPr lang="es-MX" sz="2000" dirty="0"/>
                    </a:p>
                  </a:txBody>
                  <a:tcPr/>
                </a:tc>
                <a:tc>
                  <a:txBody>
                    <a:bodyPr/>
                    <a:lstStyle/>
                    <a:p>
                      <a:r>
                        <a:rPr lang="es-MX" sz="2000" dirty="0"/>
                        <a:t>Sargas</a:t>
                      </a:r>
                    </a:p>
                  </a:txBody>
                  <a:tcPr/>
                </a:tc>
                <a:extLst>
                  <a:ext uri="{0D108BD9-81ED-4DB2-BD59-A6C34878D82A}">
                    <a16:rowId xmlns:a16="http://schemas.microsoft.com/office/drawing/2014/main" val="968830904"/>
                  </a:ext>
                </a:extLst>
              </a:tr>
              <a:tr h="366055">
                <a:tc>
                  <a:txBody>
                    <a:bodyPr/>
                    <a:lstStyle/>
                    <a:p>
                      <a:pPr algn="ctr"/>
                      <a:r>
                        <a:rPr lang="es-MX" sz="2000" b="1" dirty="0"/>
                        <a:t>Core</a:t>
                      </a:r>
                    </a:p>
                  </a:txBody>
                  <a:tcPr/>
                </a:tc>
                <a:tc>
                  <a:txBody>
                    <a:bodyPr/>
                    <a:lstStyle/>
                    <a:p>
                      <a:r>
                        <a:rPr lang="es-MX" sz="2000" dirty="0"/>
                        <a:t>32 nm</a:t>
                      </a:r>
                    </a:p>
                  </a:txBody>
                  <a:tcPr/>
                </a:tc>
                <a:tc>
                  <a:txBody>
                    <a:bodyPr/>
                    <a:lstStyle/>
                    <a:p>
                      <a:r>
                        <a:rPr lang="es-MX" sz="2000" dirty="0"/>
                        <a:t>45 nm</a:t>
                      </a:r>
                    </a:p>
                  </a:txBody>
                  <a:tcPr/>
                </a:tc>
                <a:tc>
                  <a:txBody>
                    <a:bodyPr/>
                    <a:lstStyle/>
                    <a:p>
                      <a:r>
                        <a:rPr lang="es-MX" sz="2000" dirty="0"/>
                        <a:t>45 nm</a:t>
                      </a:r>
                    </a:p>
                  </a:txBody>
                  <a:tcPr/>
                </a:tc>
                <a:tc>
                  <a:txBody>
                    <a:bodyPr/>
                    <a:lstStyle/>
                    <a:p>
                      <a:r>
                        <a:rPr lang="es-MX" sz="2000" dirty="0"/>
                        <a:t>45 nm</a:t>
                      </a:r>
                    </a:p>
                  </a:txBody>
                  <a:tcPr/>
                </a:tc>
                <a:tc>
                  <a:txBody>
                    <a:bodyPr/>
                    <a:lstStyle/>
                    <a:p>
                      <a:r>
                        <a:rPr lang="es-MX" sz="2000" dirty="0"/>
                        <a:t>45 nm</a:t>
                      </a:r>
                    </a:p>
                  </a:txBody>
                  <a:tcPr/>
                </a:tc>
                <a:extLst>
                  <a:ext uri="{0D108BD9-81ED-4DB2-BD59-A6C34878D82A}">
                    <a16:rowId xmlns:a16="http://schemas.microsoft.com/office/drawing/2014/main" val="2757751287"/>
                  </a:ext>
                </a:extLst>
              </a:tr>
              <a:tr h="366055">
                <a:tc>
                  <a:txBody>
                    <a:bodyPr/>
                    <a:lstStyle/>
                    <a:p>
                      <a:pPr algn="ctr"/>
                      <a:r>
                        <a:rPr lang="es-MX" sz="2000" b="1" dirty="0"/>
                        <a:t>Fecha</a:t>
                      </a:r>
                    </a:p>
                  </a:txBody>
                  <a:tcPr/>
                </a:tc>
                <a:tc>
                  <a:txBody>
                    <a:bodyPr/>
                    <a:lstStyle/>
                    <a:p>
                      <a:r>
                        <a:rPr lang="es-MX" sz="2000" dirty="0" err="1"/>
                        <a:t>Ago</a:t>
                      </a:r>
                      <a:r>
                        <a:rPr lang="es-MX" sz="2000" dirty="0"/>
                        <a:t> 2009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2000" dirty="0" err="1"/>
                        <a:t>Sep</a:t>
                      </a:r>
                      <a:r>
                        <a:rPr lang="es-MX" sz="2000" dirty="0"/>
                        <a:t> 2009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2000" dirty="0"/>
                        <a:t>Nov 2009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2000" dirty="0"/>
                        <a:t>Jun 2009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2000" dirty="0" err="1"/>
                        <a:t>Ago</a:t>
                      </a:r>
                      <a:r>
                        <a:rPr lang="es-MX" sz="2000" dirty="0"/>
                        <a:t> 2009</a:t>
                      </a:r>
                    </a:p>
                  </a:txBody>
                  <a:tcPr/>
                </a:tc>
                <a:extLst>
                  <a:ext uri="{0D108BD9-81ED-4DB2-BD59-A6C34878D82A}">
                    <a16:rowId xmlns:a16="http://schemas.microsoft.com/office/drawing/2014/main" val="3038990167"/>
                  </a:ext>
                </a:extLst>
              </a:tr>
            </a:tbl>
          </a:graphicData>
        </a:graphic>
      </p:graphicFrame>
      <p:sp>
        <p:nvSpPr>
          <p:cNvPr id="7" name="Marcador de contenido 2">
            <a:extLst>
              <a:ext uri="{FF2B5EF4-FFF2-40B4-BE49-F238E27FC236}">
                <a16:creationId xmlns:a16="http://schemas.microsoft.com/office/drawing/2014/main" id="{74613C1A-DD84-4894-A10A-32389FC83B63}"/>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3"/>
              </a:rPr>
              <a:t>Lista de procesadores AMD Athlon II</a:t>
            </a:r>
            <a:endParaRPr lang="es-MX" sz="2000" i="1" dirty="0">
              <a:solidFill>
                <a:schemeClr val="tx1"/>
              </a:solidFill>
            </a:endParaRPr>
          </a:p>
        </p:txBody>
      </p:sp>
    </p:spTree>
    <p:extLst>
      <p:ext uri="{BB962C8B-B14F-4D97-AF65-F5344CB8AC3E}">
        <p14:creationId xmlns:p14="http://schemas.microsoft.com/office/powerpoint/2010/main" val="3144292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FX</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lnSpcReduction="10000"/>
          </a:bodyPr>
          <a:lstStyle/>
          <a:p>
            <a:pPr marL="0" indent="0" algn="just">
              <a:buNone/>
            </a:pPr>
            <a:r>
              <a:rPr lang="es-MX" sz="2000" dirty="0">
                <a:solidFill>
                  <a:schemeClr val="tx1"/>
                </a:solidFill>
              </a:rPr>
              <a:t>Serie presentada en el año 2011. La idea principal de esta arquitectura es tener un clúster de 2 núcleos de enteros completos, que comparten una FPU, la caché L1 de instrucciones, la caché L2, y el </a:t>
            </a:r>
            <a:r>
              <a:rPr lang="es-MX" sz="2000" dirty="0" err="1">
                <a:solidFill>
                  <a:schemeClr val="tx1"/>
                </a:solidFill>
              </a:rPr>
              <a:t>front-end</a:t>
            </a:r>
            <a:r>
              <a:rPr lang="es-MX" sz="2000" dirty="0">
                <a:solidFill>
                  <a:schemeClr val="tx1"/>
                </a:solidFill>
              </a:rPr>
              <a:t>.​ </a:t>
            </a:r>
          </a:p>
          <a:p>
            <a:pPr algn="just"/>
            <a:r>
              <a:rPr lang="es-MX" sz="2000" dirty="0">
                <a:solidFill>
                  <a:schemeClr val="tx1"/>
                </a:solidFill>
              </a:rPr>
              <a:t>Memoria: DDR3.</a:t>
            </a:r>
          </a:p>
          <a:p>
            <a:pPr algn="just"/>
            <a:r>
              <a:rPr lang="es-MX" sz="2000" dirty="0">
                <a:solidFill>
                  <a:schemeClr val="tx1"/>
                </a:solidFill>
              </a:rPr>
              <a:t>Frecuencia de reloj de CPU: 2,8 GHz - 5 GHz.</a:t>
            </a:r>
          </a:p>
          <a:p>
            <a:pPr algn="just"/>
            <a:r>
              <a:rPr lang="es-MX" sz="2000" dirty="0">
                <a:solidFill>
                  <a:schemeClr val="tx1"/>
                </a:solidFill>
              </a:rPr>
              <a:t>Longitud del canal MOSFET: 32 nm2 - 28 nm.</a:t>
            </a:r>
          </a:p>
          <a:p>
            <a:pPr algn="just"/>
            <a:r>
              <a:rPr lang="es-MX" sz="2000" dirty="0">
                <a:solidFill>
                  <a:schemeClr val="tx1"/>
                </a:solidFill>
              </a:rPr>
              <a:t>Conjunto de instrucciones: AMD64 (x86-64).</a:t>
            </a:r>
          </a:p>
          <a:p>
            <a:pPr algn="just"/>
            <a:r>
              <a:rPr lang="es-MX" sz="2000" dirty="0">
                <a:solidFill>
                  <a:schemeClr val="tx1"/>
                </a:solidFill>
              </a:rPr>
              <a:t>Microarquitectura: Piledriver, Bulldozer.</a:t>
            </a:r>
          </a:p>
          <a:p>
            <a:pPr algn="just"/>
            <a:r>
              <a:rPr lang="es-MX" sz="2000" dirty="0">
                <a:solidFill>
                  <a:schemeClr val="tx1"/>
                </a:solidFill>
              </a:rPr>
              <a:t>Número de núcleos: Hasta 8 núcleos.</a:t>
            </a:r>
          </a:p>
          <a:p>
            <a:pPr algn="just"/>
            <a:r>
              <a:rPr lang="es-MX" sz="2000" dirty="0">
                <a:solidFill>
                  <a:schemeClr val="tx1"/>
                </a:solidFill>
              </a:rPr>
              <a:t>Tipo de zócalo: Socket AM3+.</a:t>
            </a:r>
          </a:p>
        </p:txBody>
      </p:sp>
      <p:pic>
        <p:nvPicPr>
          <p:cNvPr id="33794" name="Picture 2" descr="Amazon.com: AMD FX-Series FX-8350 FX8350 DeskTop CPU Socket AM3 938  FD8350FRW8KHK FD8350FRHKBOX 4GHz 8MB 8 cores: Computers &amp; Accessories">
            <a:extLst>
              <a:ext uri="{FF2B5EF4-FFF2-40B4-BE49-F238E27FC236}">
                <a16:creationId xmlns:a16="http://schemas.microsoft.com/office/drawing/2014/main" id="{64664AE2-A1DF-4812-9D7B-4F0832F54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344" y="3057099"/>
            <a:ext cx="5014462" cy="28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565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 </a:t>
            </a:r>
            <a:r>
              <a:rPr lang="es-MX" sz="6000" cap="none" dirty="0" err="1">
                <a:solidFill>
                  <a:schemeClr val="accent1"/>
                </a:solidFill>
              </a:rPr>
              <a:t>Zambezi</a:t>
            </a:r>
            <a:r>
              <a:rPr lang="es-MX" sz="6000" cap="none" dirty="0">
                <a:solidFill>
                  <a:schemeClr val="accent1"/>
                </a:solidFill>
              </a:rPr>
              <a:t> (basado en Bulldozer)</a:t>
            </a:r>
          </a:p>
        </p:txBody>
      </p:sp>
      <p:sp>
        <p:nvSpPr>
          <p:cNvPr id="6" name="Marcador de contenido 2">
            <a:extLst>
              <a:ext uri="{FF2B5EF4-FFF2-40B4-BE49-F238E27FC236}">
                <a16:creationId xmlns:a16="http://schemas.microsoft.com/office/drawing/2014/main" id="{59366314-213B-463A-BCAA-FD117B5B5470}"/>
              </a:ext>
            </a:extLst>
          </p:cNvPr>
          <p:cNvSpPr>
            <a:spLocks noGrp="1"/>
          </p:cNvSpPr>
          <p:nvPr>
            <p:ph idx="1"/>
          </p:nvPr>
        </p:nvSpPr>
        <p:spPr/>
        <p:txBody>
          <a:bodyPr>
            <a:normAutofit lnSpcReduction="10000"/>
          </a:bodyPr>
          <a:lstStyle/>
          <a:p>
            <a:pPr algn="just"/>
            <a:r>
              <a:rPr lang="es-MX" sz="2000" dirty="0">
                <a:solidFill>
                  <a:schemeClr val="tx1"/>
                </a:solidFill>
              </a:rPr>
              <a:t>Todos los modelos tienen 8 núcleos lógicos con producción de matriz simple OROCHI, en zócalo AM3+ de 938 contactos.</a:t>
            </a:r>
          </a:p>
          <a:p>
            <a:pPr algn="just"/>
            <a:r>
              <a:rPr lang="es-MX" sz="2000" dirty="0">
                <a:solidFill>
                  <a:schemeClr val="tx1"/>
                </a:solidFill>
              </a:rPr>
              <a:t>Todos los procesadores AMD FX están desbloqueados y permiten "</a:t>
            </a:r>
            <a:r>
              <a:rPr lang="es-MX" sz="2000" dirty="0" err="1">
                <a:solidFill>
                  <a:schemeClr val="tx1"/>
                </a:solidFill>
              </a:rPr>
              <a:t>overclocking</a:t>
            </a:r>
            <a:r>
              <a:rPr lang="es-MX" sz="2000" dirty="0">
                <a:solidFill>
                  <a:schemeClr val="tx1"/>
                </a:solidFill>
              </a:rPr>
              <a:t>".</a:t>
            </a:r>
          </a:p>
          <a:p>
            <a:pPr algn="just"/>
            <a:r>
              <a:rPr lang="es-MX" sz="2000" dirty="0">
                <a:solidFill>
                  <a:schemeClr val="tx1"/>
                </a:solidFill>
              </a:rPr>
              <a:t>Hay dos unidades de enteros (que son vistos como núcleos lógicos por el SO) en cada núcleo Bulldozer.</a:t>
            </a:r>
          </a:p>
          <a:p>
            <a:pPr algn="just"/>
            <a:r>
              <a:rPr lang="es-MX" sz="2000" dirty="0">
                <a:solidFill>
                  <a:schemeClr val="tx1"/>
                </a:solidFill>
              </a:rPr>
              <a:t>Hay 4 núcleos Bulldozer en la serie FX-8, 3 en la serie FX-6, y 2 en la serie FX-4.</a:t>
            </a:r>
          </a:p>
          <a:p>
            <a:pPr algn="just"/>
            <a:r>
              <a:rPr lang="es-MX" sz="2000" dirty="0">
                <a:solidFill>
                  <a:schemeClr val="tx1"/>
                </a:solidFill>
              </a:rPr>
              <a:t>Soportan: MMX(+), SSE1 - 2 - 3 - 3s - 4.1 - 4.2 - 4a, NX bit, AMD64, AMD-V, IOMMU,1​ AES, CLMUL, AVX, XOP, FMA4, CVT16, Turbo Core 2.0, ABM (</a:t>
            </a:r>
            <a:r>
              <a:rPr lang="es-MX" sz="2000" dirty="0" err="1">
                <a:solidFill>
                  <a:schemeClr val="tx1"/>
                </a:solidFill>
              </a:rPr>
              <a:t>Advanced</a:t>
            </a:r>
            <a:r>
              <a:rPr lang="es-MX" sz="2000" dirty="0">
                <a:solidFill>
                  <a:schemeClr val="tx1"/>
                </a:solidFill>
              </a:rPr>
              <a:t> Bit </a:t>
            </a:r>
            <a:r>
              <a:rPr lang="es-MX" sz="2000" dirty="0" err="1">
                <a:solidFill>
                  <a:schemeClr val="tx1"/>
                </a:solidFill>
              </a:rPr>
              <a:t>Manipulation</a:t>
            </a:r>
            <a:r>
              <a:rPr lang="es-MX" sz="2000" dirty="0">
                <a:solidFill>
                  <a:schemeClr val="tx1"/>
                </a:solidFill>
              </a:rPr>
              <a:t>), </a:t>
            </a:r>
            <a:r>
              <a:rPr lang="es-MX" sz="2000" dirty="0" err="1">
                <a:solidFill>
                  <a:schemeClr val="tx1"/>
                </a:solidFill>
              </a:rPr>
              <a:t>PowerNow</a:t>
            </a:r>
            <a:r>
              <a:rPr lang="es-MX" sz="2000" dirty="0">
                <a:solidFill>
                  <a:schemeClr val="tx1"/>
                </a:solidFill>
              </a:rPr>
              <a:t>!, ECC</a:t>
            </a:r>
          </a:p>
          <a:p>
            <a:pPr algn="just"/>
            <a:r>
              <a:rPr lang="es-MX" sz="2000" dirty="0">
                <a:solidFill>
                  <a:schemeClr val="tx1"/>
                </a:solidFill>
              </a:rPr>
              <a:t>Todos los modelos soportan hasta 4 </a:t>
            </a:r>
            <a:r>
              <a:rPr lang="es-MX" sz="2000" dirty="0" err="1">
                <a:solidFill>
                  <a:schemeClr val="tx1"/>
                </a:solidFill>
              </a:rPr>
              <a:t>DIMMs</a:t>
            </a:r>
            <a:r>
              <a:rPr lang="es-MX" sz="2000" dirty="0">
                <a:solidFill>
                  <a:schemeClr val="tx1"/>
                </a:solidFill>
              </a:rPr>
              <a:t> de memorias DDR3 a 1866/2133.</a:t>
            </a:r>
          </a:p>
          <a:p>
            <a:pPr algn="just"/>
            <a:r>
              <a:rPr lang="es-MX" sz="2000" dirty="0">
                <a:solidFill>
                  <a:schemeClr val="tx1"/>
                </a:solidFill>
              </a:rPr>
              <a:t>Transistores: ~1,6 millardos.</a:t>
            </a:r>
          </a:p>
        </p:txBody>
      </p:sp>
      <p:sp>
        <p:nvSpPr>
          <p:cNvPr id="11" name="Marcador de contenido 2">
            <a:extLst>
              <a:ext uri="{FF2B5EF4-FFF2-40B4-BE49-F238E27FC236}">
                <a16:creationId xmlns:a16="http://schemas.microsoft.com/office/drawing/2014/main" id="{98F2058C-192E-4432-9C2C-4932704A48B8}"/>
              </a:ext>
            </a:extLst>
          </p:cNvPr>
          <p:cNvSpPr txBox="1">
            <a:spLocks/>
          </p:cNvSpPr>
          <p:nvPr/>
        </p:nvSpPr>
        <p:spPr>
          <a:xfrm>
            <a:off x="7356142" y="5858799"/>
            <a:ext cx="4254663"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2"/>
              </a:rPr>
              <a:t>Lista de procesadores AMD FX </a:t>
            </a:r>
            <a:r>
              <a:rPr lang="es-MX" sz="2000" i="1" dirty="0" err="1">
                <a:solidFill>
                  <a:schemeClr val="tx1"/>
                </a:solidFill>
                <a:hlinkClick r:id="rId2"/>
              </a:rPr>
              <a:t>Zambezi</a:t>
            </a:r>
            <a:endParaRPr lang="es-MX" sz="2000" i="1" dirty="0">
              <a:solidFill>
                <a:schemeClr val="tx1"/>
              </a:solidFill>
            </a:endParaRPr>
          </a:p>
        </p:txBody>
      </p:sp>
    </p:spTree>
    <p:extLst>
      <p:ext uri="{BB962C8B-B14F-4D97-AF65-F5344CB8AC3E}">
        <p14:creationId xmlns:p14="http://schemas.microsoft.com/office/powerpoint/2010/main" val="331715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Am9080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3" y="2180496"/>
            <a:ext cx="6678034" cy="3678303"/>
          </a:xfrm>
        </p:spPr>
        <p:txBody>
          <a:bodyPr>
            <a:normAutofit lnSpcReduction="10000"/>
          </a:bodyPr>
          <a:lstStyle/>
          <a:p>
            <a:pPr algn="just"/>
            <a:r>
              <a:rPr lang="es-MX" sz="2000" dirty="0">
                <a:solidFill>
                  <a:schemeClr val="tx1"/>
                </a:solidFill>
              </a:rPr>
              <a:t>Primer procesador AMD, creado en 1975. </a:t>
            </a:r>
          </a:p>
          <a:p>
            <a:pPr algn="just"/>
            <a:r>
              <a:rPr lang="es-MX" sz="2000" dirty="0">
                <a:solidFill>
                  <a:schemeClr val="tx1"/>
                </a:solidFill>
              </a:rPr>
              <a:t>Era un clon de ingeniería inversa de la Intel 8080.</a:t>
            </a:r>
          </a:p>
          <a:p>
            <a:pPr algn="just"/>
            <a:r>
              <a:rPr lang="es-MX" sz="2000" dirty="0">
                <a:solidFill>
                  <a:schemeClr val="tx1"/>
                </a:solidFill>
              </a:rPr>
              <a:t>Funcionaban a una velocidad de reloj de 2 MHz.</a:t>
            </a:r>
          </a:p>
          <a:p>
            <a:pPr algn="just"/>
            <a:r>
              <a:rPr lang="es-MX" sz="2000" dirty="0">
                <a:solidFill>
                  <a:schemeClr val="tx1"/>
                </a:solidFill>
              </a:rPr>
              <a:t>DIP de 40 pines.</a:t>
            </a:r>
          </a:p>
          <a:p>
            <a:pPr algn="just"/>
            <a:r>
              <a:rPr lang="es-MX" sz="2000" dirty="0">
                <a:solidFill>
                  <a:schemeClr val="tx1"/>
                </a:solidFill>
              </a:rPr>
              <a:t>Bus de dirección: 16 bits </a:t>
            </a:r>
          </a:p>
          <a:p>
            <a:pPr algn="just"/>
            <a:r>
              <a:rPr lang="es-MX" sz="2000" dirty="0">
                <a:solidFill>
                  <a:schemeClr val="tx1"/>
                </a:solidFill>
              </a:rPr>
              <a:t>Bus de datos: 8 bits.</a:t>
            </a:r>
          </a:p>
          <a:p>
            <a:pPr algn="just"/>
            <a:r>
              <a:rPr lang="es-MX" sz="2000" dirty="0">
                <a:solidFill>
                  <a:schemeClr val="tx1"/>
                </a:solidFill>
              </a:rPr>
              <a:t>Acceso a 64KB de memoria. </a:t>
            </a:r>
          </a:p>
          <a:p>
            <a:pPr algn="just"/>
            <a:r>
              <a:rPr lang="es-MX" sz="2000" dirty="0">
                <a:solidFill>
                  <a:schemeClr val="tx1"/>
                </a:solidFill>
              </a:rPr>
              <a:t>Tenía 256 puertos I/O que podían ser usados por los programas mediante instrucciones dedicadas de I/O.</a:t>
            </a:r>
          </a:p>
        </p:txBody>
      </p:sp>
      <p:pic>
        <p:nvPicPr>
          <p:cNvPr id="43010" name="Picture 2" descr="Diez generaciones de procesadores de AMD que hicieron historia - MuyComputer">
            <a:extLst>
              <a:ext uri="{FF2B5EF4-FFF2-40B4-BE49-F238E27FC236}">
                <a16:creationId xmlns:a16="http://schemas.microsoft.com/office/drawing/2014/main" id="{C40101CC-F049-4F62-891A-CBF3555D73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66" b="5229"/>
          <a:stretch/>
        </p:blipFill>
        <p:spPr bwMode="auto">
          <a:xfrm>
            <a:off x="7259227" y="2180496"/>
            <a:ext cx="4351580" cy="1856096"/>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La historia de los 50 años de AMD: procesadores, tarjetas gráficas y  renacimientos">
            <a:extLst>
              <a:ext uri="{FF2B5EF4-FFF2-40B4-BE49-F238E27FC236}">
                <a16:creationId xmlns:a16="http://schemas.microsoft.com/office/drawing/2014/main" id="{0936D8C3-50B6-45DD-882B-98E3503B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905" y="4036592"/>
            <a:ext cx="1854223" cy="184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0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39EBE35-5E6C-4832-A9BB-A9974492B36C}"/>
              </a:ext>
            </a:extLst>
          </p:cNvPr>
          <p:cNvPicPr>
            <a:picLocks noChangeAspect="1"/>
          </p:cNvPicPr>
          <p:nvPr/>
        </p:nvPicPr>
        <p:blipFill>
          <a:blip r:embed="rId2"/>
          <a:stretch>
            <a:fillRect/>
          </a:stretch>
        </p:blipFill>
        <p:spPr>
          <a:xfrm>
            <a:off x="569456" y="1327182"/>
            <a:ext cx="11053087" cy="4203635"/>
          </a:xfrm>
          <a:prstGeom prst="rect">
            <a:avLst/>
          </a:prstGeom>
        </p:spPr>
      </p:pic>
    </p:spTree>
    <p:extLst>
      <p:ext uri="{BB962C8B-B14F-4D97-AF65-F5344CB8AC3E}">
        <p14:creationId xmlns:p14="http://schemas.microsoft.com/office/powerpoint/2010/main" val="2988848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Vishera (basado en Piledriver)</a:t>
            </a:r>
          </a:p>
        </p:txBody>
      </p:sp>
      <p:sp>
        <p:nvSpPr>
          <p:cNvPr id="6" name="Marcador de contenido 2">
            <a:extLst>
              <a:ext uri="{FF2B5EF4-FFF2-40B4-BE49-F238E27FC236}">
                <a16:creationId xmlns:a16="http://schemas.microsoft.com/office/drawing/2014/main" id="{59366314-213B-463A-BCAA-FD117B5B5470}"/>
              </a:ext>
            </a:extLst>
          </p:cNvPr>
          <p:cNvSpPr>
            <a:spLocks noGrp="1"/>
          </p:cNvSpPr>
          <p:nvPr>
            <p:ph idx="1"/>
          </p:nvPr>
        </p:nvSpPr>
        <p:spPr/>
        <p:txBody>
          <a:bodyPr>
            <a:normAutofit/>
          </a:bodyPr>
          <a:lstStyle/>
          <a:p>
            <a:pPr algn="just"/>
            <a:r>
              <a:rPr lang="es-MX" sz="2000" dirty="0">
                <a:solidFill>
                  <a:schemeClr val="tx1"/>
                </a:solidFill>
              </a:rPr>
              <a:t>Todos los modelos soportan: MMX(+), SSE1 - 2 - 3 - 3s - 4.1 - 4.2 - 4a, NX bit, AMD64, AMD-V, IOMMU,1​ AES, CLMUL, AVX, AVX 1.1, XOP, FMA3, FMA4, CVT16, F16C, Turbo Core 3.0., BMI1 (Bit </a:t>
            </a:r>
            <a:r>
              <a:rPr lang="es-MX" sz="2000" dirty="0" err="1">
                <a:solidFill>
                  <a:schemeClr val="tx1"/>
                </a:solidFill>
              </a:rPr>
              <a:t>Manipulation</a:t>
            </a:r>
            <a:r>
              <a:rPr lang="es-MX" sz="2000" dirty="0">
                <a:solidFill>
                  <a:schemeClr val="tx1"/>
                </a:solidFill>
              </a:rPr>
              <a:t> Instructions1), ABM (</a:t>
            </a:r>
            <a:r>
              <a:rPr lang="es-MX" sz="2000" dirty="0" err="1">
                <a:solidFill>
                  <a:schemeClr val="tx1"/>
                </a:solidFill>
              </a:rPr>
              <a:t>Advanced</a:t>
            </a:r>
            <a:r>
              <a:rPr lang="es-MX" sz="2000" dirty="0">
                <a:solidFill>
                  <a:schemeClr val="tx1"/>
                </a:solidFill>
              </a:rPr>
              <a:t> Bit </a:t>
            </a:r>
            <a:r>
              <a:rPr lang="es-MX" sz="2000" dirty="0" err="1">
                <a:solidFill>
                  <a:schemeClr val="tx1"/>
                </a:solidFill>
              </a:rPr>
              <a:t>Manipulation</a:t>
            </a:r>
            <a:r>
              <a:rPr lang="es-MX" sz="2000" dirty="0">
                <a:solidFill>
                  <a:schemeClr val="tx1"/>
                </a:solidFill>
              </a:rPr>
              <a:t>), TBM (</a:t>
            </a:r>
            <a:r>
              <a:rPr lang="es-MX" sz="2000" dirty="0" err="1">
                <a:solidFill>
                  <a:schemeClr val="tx1"/>
                </a:solidFill>
              </a:rPr>
              <a:t>Trailing</a:t>
            </a:r>
            <a:r>
              <a:rPr lang="es-MX" sz="2000" dirty="0">
                <a:solidFill>
                  <a:schemeClr val="tx1"/>
                </a:solidFill>
              </a:rPr>
              <a:t> Bit </a:t>
            </a:r>
            <a:r>
              <a:rPr lang="es-MX" sz="2000" dirty="0" err="1">
                <a:solidFill>
                  <a:schemeClr val="tx1"/>
                </a:solidFill>
              </a:rPr>
              <a:t>Manipulation</a:t>
            </a:r>
            <a:r>
              <a:rPr lang="es-MX" sz="2000" dirty="0">
                <a:solidFill>
                  <a:schemeClr val="tx1"/>
                </a:solidFill>
              </a:rPr>
              <a:t> </a:t>
            </a:r>
            <a:r>
              <a:rPr lang="es-MX" sz="2000" dirty="0" err="1">
                <a:solidFill>
                  <a:schemeClr val="tx1"/>
                </a:solidFill>
              </a:rPr>
              <a:t>instructions</a:t>
            </a:r>
            <a:r>
              <a:rPr lang="es-MX" sz="2000" dirty="0">
                <a:solidFill>
                  <a:schemeClr val="tx1"/>
                </a:solidFill>
              </a:rPr>
              <a:t>), </a:t>
            </a:r>
            <a:r>
              <a:rPr lang="es-MX" sz="2000" dirty="0" err="1">
                <a:solidFill>
                  <a:schemeClr val="tx1"/>
                </a:solidFill>
              </a:rPr>
              <a:t>PowerNow</a:t>
            </a:r>
            <a:r>
              <a:rPr lang="es-MX" sz="2000" dirty="0">
                <a:solidFill>
                  <a:schemeClr val="tx1"/>
                </a:solidFill>
              </a:rPr>
              <a:t>!, EVP (</a:t>
            </a:r>
            <a:r>
              <a:rPr lang="es-MX" sz="2000" dirty="0" err="1">
                <a:solidFill>
                  <a:schemeClr val="tx1"/>
                </a:solidFill>
              </a:rPr>
              <a:t>Enhanced</a:t>
            </a:r>
            <a:r>
              <a:rPr lang="es-MX" sz="2000" dirty="0">
                <a:solidFill>
                  <a:schemeClr val="tx1"/>
                </a:solidFill>
              </a:rPr>
              <a:t> Virus </a:t>
            </a:r>
            <a:r>
              <a:rPr lang="es-MX" sz="2000" dirty="0" err="1">
                <a:solidFill>
                  <a:schemeClr val="tx1"/>
                </a:solidFill>
              </a:rPr>
              <a:t>Protection</a:t>
            </a:r>
            <a:r>
              <a:rPr lang="es-MX" sz="2000" dirty="0">
                <a:solidFill>
                  <a:schemeClr val="tx1"/>
                </a:solidFill>
              </a:rPr>
              <a:t>), ECC.</a:t>
            </a:r>
          </a:p>
          <a:p>
            <a:pPr algn="just"/>
            <a:endParaRPr lang="es-MX" sz="2000" dirty="0">
              <a:solidFill>
                <a:schemeClr val="tx1"/>
              </a:solidFill>
            </a:endParaRPr>
          </a:p>
          <a:p>
            <a:pPr algn="just"/>
            <a:endParaRPr lang="es-MX" sz="2000" dirty="0">
              <a:solidFill>
                <a:schemeClr val="tx1"/>
              </a:solidFill>
            </a:endParaRPr>
          </a:p>
          <a:p>
            <a:pPr algn="just"/>
            <a:endParaRPr lang="es-MX" sz="2000" dirty="0">
              <a:solidFill>
                <a:schemeClr val="tx1"/>
              </a:solidFill>
            </a:endParaRPr>
          </a:p>
          <a:p>
            <a:pPr algn="just"/>
            <a:endParaRPr lang="es-MX" sz="2000" dirty="0">
              <a:solidFill>
                <a:schemeClr val="tx1"/>
              </a:solidFill>
            </a:endParaRPr>
          </a:p>
          <a:p>
            <a:pPr algn="just"/>
            <a:endParaRPr lang="es-MX" sz="2000" dirty="0">
              <a:solidFill>
                <a:schemeClr val="tx1"/>
              </a:solidFill>
            </a:endParaRPr>
          </a:p>
        </p:txBody>
      </p:sp>
      <p:sp>
        <p:nvSpPr>
          <p:cNvPr id="11" name="Marcador de contenido 2">
            <a:extLst>
              <a:ext uri="{FF2B5EF4-FFF2-40B4-BE49-F238E27FC236}">
                <a16:creationId xmlns:a16="http://schemas.microsoft.com/office/drawing/2014/main" id="{98F2058C-192E-4432-9C2C-4932704A48B8}"/>
              </a:ext>
            </a:extLst>
          </p:cNvPr>
          <p:cNvSpPr txBox="1">
            <a:spLocks/>
          </p:cNvSpPr>
          <p:nvPr/>
        </p:nvSpPr>
        <p:spPr>
          <a:xfrm>
            <a:off x="7356142" y="5858799"/>
            <a:ext cx="4254663"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2"/>
              </a:rPr>
              <a:t>Lista de procesadores AMD FX Vishera</a:t>
            </a:r>
            <a:endParaRPr lang="es-MX" sz="2000" i="1" dirty="0">
              <a:solidFill>
                <a:schemeClr val="tx1"/>
              </a:solidFill>
            </a:endParaRPr>
          </a:p>
        </p:txBody>
      </p:sp>
      <p:grpSp>
        <p:nvGrpSpPr>
          <p:cNvPr id="3" name="Grupo 2">
            <a:extLst>
              <a:ext uri="{FF2B5EF4-FFF2-40B4-BE49-F238E27FC236}">
                <a16:creationId xmlns:a16="http://schemas.microsoft.com/office/drawing/2014/main" id="{6AEEFA0C-BFAD-45EC-BE18-29F24259473B}"/>
              </a:ext>
            </a:extLst>
          </p:cNvPr>
          <p:cNvGrpSpPr/>
          <p:nvPr/>
        </p:nvGrpSpPr>
        <p:grpSpPr>
          <a:xfrm>
            <a:off x="2370841" y="3561224"/>
            <a:ext cx="7450313" cy="2297575"/>
            <a:chOff x="2210938" y="3592539"/>
            <a:chExt cx="7450313" cy="2297575"/>
          </a:xfrm>
        </p:grpSpPr>
        <p:pic>
          <p:nvPicPr>
            <p:cNvPr id="34820" name="Picture 4" descr="AMD FX-8300: características, especificaciones y precios | Geektopia">
              <a:extLst>
                <a:ext uri="{FF2B5EF4-FFF2-40B4-BE49-F238E27FC236}">
                  <a16:creationId xmlns:a16="http://schemas.microsoft.com/office/drawing/2014/main" id="{282A5EC7-98AF-46F6-9109-8D14F437BC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84" t="1513" r="13831" b="2814"/>
            <a:stretch/>
          </p:blipFill>
          <p:spPr bwMode="auto">
            <a:xfrm>
              <a:off x="4881347" y="3592540"/>
              <a:ext cx="2305109" cy="2266259"/>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Amazon.com: AMD FX-8300 FD8300WMW8KHK Procesador CPU 3.3GHz (máx. 4.2GHz)  8-core Soket AM3+ 938-pin: Computers &amp; Accessories">
              <a:extLst>
                <a:ext uri="{FF2B5EF4-FFF2-40B4-BE49-F238E27FC236}">
                  <a16:creationId xmlns:a16="http://schemas.microsoft.com/office/drawing/2014/main" id="{8706232F-86F6-47AF-A239-8F13598F0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938" y="3595718"/>
              <a:ext cx="2500724" cy="229013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Amazon.com: AMD FX 8300 AM3+ 3,3 GHz/8 MB/95 W Procesador de CPU de ocho  núcleos: Computers &amp; Accessories">
              <a:extLst>
                <a:ext uri="{FF2B5EF4-FFF2-40B4-BE49-F238E27FC236}">
                  <a16:creationId xmlns:a16="http://schemas.microsoft.com/office/drawing/2014/main" id="{4A434450-6774-42F3-944A-8ACD072D28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11" t="565" r="2900" b="2321"/>
            <a:stretch/>
          </p:blipFill>
          <p:spPr bwMode="auto">
            <a:xfrm>
              <a:off x="7356142" y="3592539"/>
              <a:ext cx="2305109" cy="2297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0433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706876-35E8-4EAF-ABBB-74C8A933098B}"/>
              </a:ext>
            </a:extLst>
          </p:cNvPr>
          <p:cNvPicPr>
            <a:picLocks noChangeAspect="1"/>
          </p:cNvPicPr>
          <p:nvPr/>
        </p:nvPicPr>
        <p:blipFill>
          <a:blip r:embed="rId2"/>
          <a:stretch>
            <a:fillRect/>
          </a:stretch>
        </p:blipFill>
        <p:spPr>
          <a:xfrm>
            <a:off x="1642086" y="674410"/>
            <a:ext cx="8907828" cy="5509179"/>
          </a:xfrm>
          <a:prstGeom prst="rect">
            <a:avLst/>
          </a:prstGeom>
        </p:spPr>
      </p:pic>
    </p:spTree>
    <p:extLst>
      <p:ext uri="{BB962C8B-B14F-4D97-AF65-F5344CB8AC3E}">
        <p14:creationId xmlns:p14="http://schemas.microsoft.com/office/powerpoint/2010/main" val="1071021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t>
            </a:r>
            <a:r>
              <a:rPr lang="es-MX" sz="6000" cap="none" dirty="0" err="1"/>
              <a:t>Accelerated</a:t>
            </a:r>
            <a:r>
              <a:rPr lang="es-MX" sz="6000" cap="none" dirty="0"/>
              <a:t> Processing </a:t>
            </a:r>
            <a:r>
              <a:rPr lang="es-MX" sz="6000" cap="none" dirty="0" err="1"/>
              <a:t>Unit</a:t>
            </a:r>
            <a:endParaRPr lang="es-MX" sz="6000" cap="none" dirty="0"/>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6"/>
            <a:ext cx="9668278" cy="3678303"/>
          </a:xfrm>
        </p:spPr>
        <p:txBody>
          <a:bodyPr>
            <a:normAutofit/>
          </a:bodyPr>
          <a:lstStyle/>
          <a:p>
            <a:pPr marL="0" indent="0" algn="just">
              <a:buNone/>
            </a:pPr>
            <a:r>
              <a:rPr lang="es-MX" sz="2000" dirty="0">
                <a:solidFill>
                  <a:schemeClr val="tx1"/>
                </a:solidFill>
              </a:rPr>
              <a:t>AMD </a:t>
            </a:r>
            <a:r>
              <a:rPr lang="es-MX" sz="2000" dirty="0" err="1">
                <a:solidFill>
                  <a:schemeClr val="tx1"/>
                </a:solidFill>
              </a:rPr>
              <a:t>Accelerated</a:t>
            </a:r>
            <a:r>
              <a:rPr lang="es-MX" sz="2000" dirty="0">
                <a:solidFill>
                  <a:schemeClr val="tx1"/>
                </a:solidFill>
              </a:rPr>
              <a:t> Processing </a:t>
            </a:r>
            <a:r>
              <a:rPr lang="es-MX" sz="2000" dirty="0" err="1">
                <a:solidFill>
                  <a:schemeClr val="tx1"/>
                </a:solidFill>
              </a:rPr>
              <a:t>Unit</a:t>
            </a:r>
            <a:r>
              <a:rPr lang="es-MX" sz="2000" dirty="0">
                <a:solidFill>
                  <a:schemeClr val="tx1"/>
                </a:solidFill>
              </a:rPr>
              <a:t>, anteriormente conocida como </a:t>
            </a:r>
            <a:r>
              <a:rPr lang="es-MX" sz="2000" dirty="0" err="1">
                <a:solidFill>
                  <a:schemeClr val="tx1"/>
                </a:solidFill>
              </a:rPr>
              <a:t>Fusion</a:t>
            </a:r>
            <a:r>
              <a:rPr lang="es-MX" sz="2000" dirty="0">
                <a:solidFill>
                  <a:schemeClr val="tx1"/>
                </a:solidFill>
              </a:rPr>
              <a:t>, es una serie de microprocesadores de AMD diseñada para actuar como CPU y GPU en un mismo circuito integrado. El proyecto AMD </a:t>
            </a:r>
            <a:r>
              <a:rPr lang="es-MX" sz="2000" dirty="0" err="1">
                <a:solidFill>
                  <a:schemeClr val="tx1"/>
                </a:solidFill>
              </a:rPr>
              <a:t>Fusion</a:t>
            </a:r>
            <a:r>
              <a:rPr lang="es-MX" sz="2000" dirty="0">
                <a:solidFill>
                  <a:schemeClr val="tx1"/>
                </a:solidFill>
              </a:rPr>
              <a:t> empezó en 2006.</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algn="just"/>
            <a:endParaRPr lang="es-MX" sz="2000" dirty="0">
              <a:solidFill>
                <a:schemeClr val="tx1"/>
              </a:solidFill>
            </a:endParaRPr>
          </a:p>
          <a:p>
            <a:pPr marL="0" indent="0" algn="just">
              <a:buNone/>
            </a:pPr>
            <a:endParaRPr lang="es-MX" sz="2000" dirty="0">
              <a:solidFill>
                <a:schemeClr val="tx1"/>
              </a:solidFill>
            </a:endParaRPr>
          </a:p>
        </p:txBody>
      </p:sp>
      <p:graphicFrame>
        <p:nvGraphicFramePr>
          <p:cNvPr id="4" name="Tabla 5">
            <a:extLst>
              <a:ext uri="{FF2B5EF4-FFF2-40B4-BE49-F238E27FC236}">
                <a16:creationId xmlns:a16="http://schemas.microsoft.com/office/drawing/2014/main" id="{903938CD-8EB2-40F9-98B2-7F3625BBC0C3}"/>
              </a:ext>
            </a:extLst>
          </p:cNvPr>
          <p:cNvGraphicFramePr>
            <a:graphicFrameLocks noGrp="1"/>
          </p:cNvGraphicFramePr>
          <p:nvPr>
            <p:extLst>
              <p:ext uri="{D42A27DB-BD31-4B8C-83A1-F6EECF244321}">
                <p14:modId xmlns:p14="http://schemas.microsoft.com/office/powerpoint/2010/main" val="3449986565"/>
              </p:ext>
            </p:extLst>
          </p:nvPr>
        </p:nvGraphicFramePr>
        <p:xfrm>
          <a:off x="581192" y="3359439"/>
          <a:ext cx="11029614" cy="2499360"/>
        </p:xfrm>
        <a:graphic>
          <a:graphicData uri="http://schemas.openxmlformats.org/drawingml/2006/table">
            <a:tbl>
              <a:tblPr firstRow="1" bandRow="1">
                <a:tableStyleId>{21E4AEA4-8DFA-4A89-87EB-49C32662AFE0}</a:tableStyleId>
              </a:tblPr>
              <a:tblGrid>
                <a:gridCol w="1838269">
                  <a:extLst>
                    <a:ext uri="{9D8B030D-6E8A-4147-A177-3AD203B41FA5}">
                      <a16:colId xmlns:a16="http://schemas.microsoft.com/office/drawing/2014/main" val="1438258634"/>
                    </a:ext>
                  </a:extLst>
                </a:gridCol>
                <a:gridCol w="1838269">
                  <a:extLst>
                    <a:ext uri="{9D8B030D-6E8A-4147-A177-3AD203B41FA5}">
                      <a16:colId xmlns:a16="http://schemas.microsoft.com/office/drawing/2014/main" val="3511083463"/>
                    </a:ext>
                  </a:extLst>
                </a:gridCol>
                <a:gridCol w="1838269">
                  <a:extLst>
                    <a:ext uri="{9D8B030D-6E8A-4147-A177-3AD203B41FA5}">
                      <a16:colId xmlns:a16="http://schemas.microsoft.com/office/drawing/2014/main" val="773347300"/>
                    </a:ext>
                  </a:extLst>
                </a:gridCol>
                <a:gridCol w="1838269">
                  <a:extLst>
                    <a:ext uri="{9D8B030D-6E8A-4147-A177-3AD203B41FA5}">
                      <a16:colId xmlns:a16="http://schemas.microsoft.com/office/drawing/2014/main" val="94164068"/>
                    </a:ext>
                  </a:extLst>
                </a:gridCol>
                <a:gridCol w="1838269">
                  <a:extLst>
                    <a:ext uri="{9D8B030D-6E8A-4147-A177-3AD203B41FA5}">
                      <a16:colId xmlns:a16="http://schemas.microsoft.com/office/drawing/2014/main" val="311891318"/>
                    </a:ext>
                  </a:extLst>
                </a:gridCol>
                <a:gridCol w="1838269">
                  <a:extLst>
                    <a:ext uri="{9D8B030D-6E8A-4147-A177-3AD203B41FA5}">
                      <a16:colId xmlns:a16="http://schemas.microsoft.com/office/drawing/2014/main" val="3450303296"/>
                    </a:ext>
                  </a:extLst>
                </a:gridCol>
              </a:tblGrid>
              <a:tr h="359789">
                <a:tc gridSpan="4">
                  <a:txBody>
                    <a:bodyPr/>
                    <a:lstStyle/>
                    <a:p>
                      <a:pPr algn="ctr"/>
                      <a:r>
                        <a:rPr lang="es-MX" sz="2000" b="1" dirty="0"/>
                        <a:t>Plataformas actuales</a:t>
                      </a:r>
                    </a:p>
                  </a:txBody>
                  <a:tcPr anchor="ctr"/>
                </a:tc>
                <a:tc hMerge="1">
                  <a:txBody>
                    <a:bodyPr/>
                    <a:lstStyle/>
                    <a:p>
                      <a:endParaRPr lang="es-MX" dirty="0"/>
                    </a:p>
                  </a:txBody>
                  <a:tcPr/>
                </a:tc>
                <a:tc hMerge="1">
                  <a:txBody>
                    <a:bodyPr/>
                    <a:lstStyle/>
                    <a:p>
                      <a:endParaRPr lang="es-MX" dirty="0"/>
                    </a:p>
                  </a:txBody>
                  <a:tcPr/>
                </a:tc>
                <a:tc hMerge="1">
                  <a:txBody>
                    <a:bodyPr/>
                    <a:lstStyle/>
                    <a:p>
                      <a:endParaRPr lang="es-MX" dirty="0"/>
                    </a:p>
                  </a:txBody>
                  <a:tcPr/>
                </a:tc>
                <a:tc gridSpan="2">
                  <a:txBody>
                    <a:bodyPr/>
                    <a:lstStyle/>
                    <a:p>
                      <a:pPr algn="ctr"/>
                      <a:r>
                        <a:rPr lang="es-MX" sz="2000" b="1" dirty="0"/>
                        <a:t>Futuras plataformas</a:t>
                      </a:r>
                    </a:p>
                  </a:txBody>
                  <a:tcPr anchor="ctr"/>
                </a:tc>
                <a:tc hMerge="1">
                  <a:txBody>
                    <a:bodyPr/>
                    <a:lstStyle/>
                    <a:p>
                      <a:endParaRPr lang="es-MX" dirty="0"/>
                    </a:p>
                  </a:txBody>
                  <a:tcPr/>
                </a:tc>
                <a:extLst>
                  <a:ext uri="{0D108BD9-81ED-4DB2-BD59-A6C34878D82A}">
                    <a16:rowId xmlns:a16="http://schemas.microsoft.com/office/drawing/2014/main" val="1986509397"/>
                  </a:ext>
                </a:extLst>
              </a:tr>
              <a:tr h="913310">
                <a:tc>
                  <a:txBody>
                    <a:bodyPr/>
                    <a:lstStyle/>
                    <a:p>
                      <a:pPr algn="ctr"/>
                      <a:r>
                        <a:rPr lang="es-MX" sz="2000" b="1" dirty="0"/>
                        <a:t>“Llano”</a:t>
                      </a:r>
                    </a:p>
                  </a:txBody>
                  <a:tcPr anchor="ctr"/>
                </a:tc>
                <a:tc>
                  <a:txBody>
                    <a:bodyPr/>
                    <a:lstStyle/>
                    <a:p>
                      <a:pPr algn="ctr"/>
                      <a:r>
                        <a:rPr lang="es-MX" sz="2000" b="1" dirty="0"/>
                        <a:t>Brazos</a:t>
                      </a:r>
                    </a:p>
                  </a:txBody>
                  <a:tcPr anchor="ctr"/>
                </a:tc>
                <a:tc>
                  <a:txBody>
                    <a:bodyPr/>
                    <a:lstStyle/>
                    <a:p>
                      <a:pPr algn="ctr"/>
                      <a:r>
                        <a:rPr lang="es-MX" sz="2000" b="1" dirty="0" err="1"/>
                        <a:t>Kabini</a:t>
                      </a:r>
                      <a:r>
                        <a:rPr lang="es-MX" sz="2000" b="1" dirty="0"/>
                        <a:t> &amp; </a:t>
                      </a:r>
                      <a:r>
                        <a:rPr lang="es-MX" sz="2000" b="1" dirty="0" err="1"/>
                        <a:t>Temash</a:t>
                      </a:r>
                      <a:endParaRPr lang="es-MX" sz="2000" b="1" dirty="0"/>
                    </a:p>
                  </a:txBody>
                  <a:tcPr anchor="ctr"/>
                </a:tc>
                <a:tc>
                  <a:txBody>
                    <a:bodyPr/>
                    <a:lstStyle/>
                    <a:p>
                      <a:pPr algn="ctr"/>
                      <a:r>
                        <a:rPr lang="es-MX" sz="2000" b="1" dirty="0" err="1"/>
                        <a:t>Beema</a:t>
                      </a:r>
                      <a:r>
                        <a:rPr lang="es-MX" sz="2000" b="1" dirty="0"/>
                        <a:t> &amp; Mullins</a:t>
                      </a:r>
                    </a:p>
                  </a:txBody>
                  <a:tcPr anchor="ctr"/>
                </a:tc>
                <a:tc>
                  <a:txBody>
                    <a:bodyPr/>
                    <a:lstStyle/>
                    <a:p>
                      <a:pPr algn="ctr"/>
                      <a:r>
                        <a:rPr lang="es-MX" sz="2000" b="1" dirty="0"/>
                        <a:t>Lynx</a:t>
                      </a:r>
                    </a:p>
                  </a:txBody>
                  <a:tcPr anchor="ctr"/>
                </a:tc>
                <a:tc>
                  <a:txBody>
                    <a:bodyPr/>
                    <a:lstStyle/>
                    <a:p>
                      <a:pPr algn="ctr"/>
                      <a:r>
                        <a:rPr lang="es-MX" sz="2000" b="1" dirty="0"/>
                        <a:t>Trinity y </a:t>
                      </a:r>
                      <a:r>
                        <a:rPr lang="es-MX" sz="2000" b="1" dirty="0" err="1"/>
                        <a:t>Bobcat</a:t>
                      </a:r>
                      <a:r>
                        <a:rPr lang="es-MX" sz="2000" b="1" dirty="0"/>
                        <a:t> mejorado</a:t>
                      </a:r>
                    </a:p>
                  </a:txBody>
                  <a:tcPr anchor="ctr"/>
                </a:tc>
                <a:extLst>
                  <a:ext uri="{0D108BD9-81ED-4DB2-BD59-A6C34878D82A}">
                    <a16:rowId xmlns:a16="http://schemas.microsoft.com/office/drawing/2014/main" val="3375990293"/>
                  </a:ext>
                </a:extLst>
              </a:tr>
              <a:tr h="636550">
                <a:tc>
                  <a:txBody>
                    <a:bodyPr/>
                    <a:lstStyle/>
                    <a:p>
                      <a:pPr algn="ctr"/>
                      <a:r>
                        <a:rPr lang="es-MX" sz="2000" dirty="0"/>
                        <a:t>----------</a:t>
                      </a:r>
                    </a:p>
                  </a:txBody>
                  <a:tcPr anchor="ctr"/>
                </a:tc>
                <a:tc>
                  <a:txBody>
                    <a:bodyPr/>
                    <a:lstStyle/>
                    <a:p>
                      <a:pPr algn="ctr"/>
                      <a:r>
                        <a:rPr lang="es-MX" sz="2000" dirty="0"/>
                        <a:t>“Ontario”</a:t>
                      </a:r>
                    </a:p>
                  </a:txBody>
                  <a:tcPr anchor="ctr"/>
                </a:tc>
                <a:tc>
                  <a:txBody>
                    <a:bodyPr/>
                    <a:lstStyle/>
                    <a:p>
                      <a:pPr algn="ctr"/>
                      <a:r>
                        <a:rPr lang="es-MX" sz="2000" dirty="0"/>
                        <a:t>Arquitectura Jaguar</a:t>
                      </a:r>
                    </a:p>
                  </a:txBody>
                  <a:tcPr anchor="ctr"/>
                </a:tc>
                <a:tc>
                  <a:txBody>
                    <a:bodyPr/>
                    <a:lstStyle/>
                    <a:p>
                      <a:pPr algn="ctr"/>
                      <a:r>
                        <a:rPr lang="es-MX" sz="2000" dirty="0"/>
                        <a:t>Arquitectura Puma+</a:t>
                      </a:r>
                    </a:p>
                  </a:txBody>
                  <a:tcPr anchor="ctr"/>
                </a:tc>
                <a:tc>
                  <a:txBody>
                    <a:bodyPr/>
                    <a:lstStyle/>
                    <a:p>
                      <a:pPr algn="ctr"/>
                      <a:r>
                        <a:rPr lang="es-MX" sz="2000" dirty="0"/>
                        <a:t>----------</a:t>
                      </a:r>
                    </a:p>
                  </a:txBody>
                  <a:tcPr anchor="ctr"/>
                </a:tc>
                <a:tc>
                  <a:txBody>
                    <a:bodyPr/>
                    <a:lstStyle/>
                    <a:p>
                      <a:pPr algn="ctr"/>
                      <a:r>
                        <a:rPr lang="es-MX" sz="2000" dirty="0"/>
                        <a:t>“Trinity”</a:t>
                      </a:r>
                    </a:p>
                  </a:txBody>
                  <a:tcPr anchor="ctr"/>
                </a:tc>
                <a:extLst>
                  <a:ext uri="{0D108BD9-81ED-4DB2-BD59-A6C34878D82A}">
                    <a16:rowId xmlns:a16="http://schemas.microsoft.com/office/drawing/2014/main" val="1168372053"/>
                  </a:ext>
                </a:extLst>
              </a:tr>
              <a:tr h="359789">
                <a:tc>
                  <a:txBody>
                    <a:bodyPr/>
                    <a:lstStyle/>
                    <a:p>
                      <a:pPr algn="ctr"/>
                      <a:r>
                        <a:rPr lang="es-MX" sz="2000" dirty="0"/>
                        <a:t>----------</a:t>
                      </a:r>
                    </a:p>
                  </a:txBody>
                  <a:tcPr anchor="ctr"/>
                </a:tc>
                <a:tc>
                  <a:txBody>
                    <a:bodyPr/>
                    <a:lstStyle/>
                    <a:p>
                      <a:pPr algn="ctr"/>
                      <a:r>
                        <a:rPr lang="es-MX" sz="2000" dirty="0"/>
                        <a:t>“Zacate”</a:t>
                      </a:r>
                    </a:p>
                  </a:txBody>
                  <a:tcPr anchor="ctr"/>
                </a:tc>
                <a:tc>
                  <a:txBody>
                    <a:bodyPr/>
                    <a:lstStyle/>
                    <a:p>
                      <a:pPr algn="ctr"/>
                      <a:r>
                        <a:rPr lang="es-MX" sz="2000" dirty="0"/>
                        <a:t>----------</a:t>
                      </a:r>
                    </a:p>
                  </a:txBody>
                  <a:tcPr anchor="ctr"/>
                </a:tc>
                <a:tc>
                  <a:txBody>
                    <a:bodyPr/>
                    <a:lstStyle/>
                    <a:p>
                      <a:pPr algn="ctr"/>
                      <a:r>
                        <a:rPr lang="es-MX" sz="2000" dirty="0"/>
                        <a:t>----------</a:t>
                      </a:r>
                    </a:p>
                  </a:txBody>
                  <a:tcPr anchor="ctr"/>
                </a:tc>
                <a:tc>
                  <a:txBody>
                    <a:bodyPr/>
                    <a:lstStyle/>
                    <a:p>
                      <a:pPr algn="ctr"/>
                      <a:r>
                        <a:rPr lang="es-MX" sz="2000" dirty="0"/>
                        <a:t>----------</a:t>
                      </a:r>
                    </a:p>
                  </a:txBody>
                  <a:tcPr anchor="ctr"/>
                </a:tc>
                <a:tc>
                  <a:txBody>
                    <a:bodyPr/>
                    <a:lstStyle/>
                    <a:p>
                      <a:pPr algn="ctr"/>
                      <a:r>
                        <a:rPr lang="es-MX" sz="2000" dirty="0"/>
                        <a:t>----------</a:t>
                      </a:r>
                    </a:p>
                  </a:txBody>
                  <a:tcPr anchor="ctr"/>
                </a:tc>
                <a:extLst>
                  <a:ext uri="{0D108BD9-81ED-4DB2-BD59-A6C34878D82A}">
                    <a16:rowId xmlns:a16="http://schemas.microsoft.com/office/drawing/2014/main" val="1822547066"/>
                  </a:ext>
                </a:extLst>
              </a:tr>
            </a:tbl>
          </a:graphicData>
        </a:graphic>
      </p:graphicFrame>
      <p:pic>
        <p:nvPicPr>
          <p:cNvPr id="48130" name="Picture 2" descr="AMD presenta los nuevos APU Serie A 2014">
            <a:extLst>
              <a:ext uri="{FF2B5EF4-FFF2-40B4-BE49-F238E27FC236}">
                <a16:creationId xmlns:a16="http://schemas.microsoft.com/office/drawing/2014/main" id="{1DE15409-C347-4F16-ACB7-6363B620E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9469" y="2180496"/>
            <a:ext cx="1361337" cy="117570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hlinkClick r:id="rId3"/>
            <a:extLst>
              <a:ext uri="{FF2B5EF4-FFF2-40B4-BE49-F238E27FC236}">
                <a16:creationId xmlns:a16="http://schemas.microsoft.com/office/drawing/2014/main" id="{71A2FB71-EF1C-4B2F-B659-D16BC1619D08}"/>
              </a:ext>
            </a:extLst>
          </p:cNvPr>
          <p:cNvSpPr txBox="1">
            <a:spLocks/>
          </p:cNvSpPr>
          <p:nvPr/>
        </p:nvSpPr>
        <p:spPr>
          <a:xfrm>
            <a:off x="7792872" y="5858799"/>
            <a:ext cx="3817934"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4"/>
              </a:rPr>
              <a:t>Lista de procesadores AMD APU</a:t>
            </a:r>
            <a:endParaRPr lang="es-MX" sz="2000" i="1" dirty="0">
              <a:solidFill>
                <a:schemeClr val="tx1"/>
              </a:solidFill>
            </a:endParaRPr>
          </a:p>
        </p:txBody>
      </p:sp>
    </p:spTree>
    <p:extLst>
      <p:ext uri="{BB962C8B-B14F-4D97-AF65-F5344CB8AC3E}">
        <p14:creationId xmlns:p14="http://schemas.microsoft.com/office/powerpoint/2010/main" val="1747479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Ryzen y la arquitectura Zen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a:bodyPr>
          <a:lstStyle/>
          <a:p>
            <a:pPr marL="0" indent="0" algn="just">
              <a:buNone/>
            </a:pPr>
            <a:r>
              <a:rPr lang="es-MX" sz="2000" dirty="0">
                <a:solidFill>
                  <a:schemeClr val="tx1"/>
                </a:solidFill>
              </a:rPr>
              <a:t>AMD Ryzen es el nombre comercial que reciben todos los procesadores lanzados al mercado por AMD desde el pasado año 2017. Este nombre hace referencia a la microarquitectura de nueva generación de AMD, “Zen”, y al resurgir de AMD gracias a estos nuevos procesadores. AMD Ryzen llegó al mercado después de que AMD pasará más de cinco largos años sin poder competir con Intel, pues sus anteriores procesadores, los AMD FX, no resultaron ser competitivos ni en rendimiento ni en eficiencia energética, haciendo que la compañía perdiera casi toda su cuota de mercado.</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grpSp>
        <p:nvGrpSpPr>
          <p:cNvPr id="5" name="Grupo 4">
            <a:extLst>
              <a:ext uri="{FF2B5EF4-FFF2-40B4-BE49-F238E27FC236}">
                <a16:creationId xmlns:a16="http://schemas.microsoft.com/office/drawing/2014/main" id="{31D132F7-A87A-4886-A59C-E1F6917EE494}"/>
              </a:ext>
            </a:extLst>
          </p:cNvPr>
          <p:cNvGrpSpPr/>
          <p:nvPr/>
        </p:nvGrpSpPr>
        <p:grpSpPr>
          <a:xfrm>
            <a:off x="2139320" y="4122909"/>
            <a:ext cx="7913359" cy="1735890"/>
            <a:chOff x="2086005" y="4122909"/>
            <a:chExt cx="7913359" cy="1735890"/>
          </a:xfrm>
        </p:grpSpPr>
        <p:pic>
          <p:nvPicPr>
            <p:cNvPr id="35842" name="Picture 2" descr="AMD lanza los Ryzen 5000 basados en Zen 3">
              <a:extLst>
                <a:ext uri="{FF2B5EF4-FFF2-40B4-BE49-F238E27FC236}">
                  <a16:creationId xmlns:a16="http://schemas.microsoft.com/office/drawing/2014/main" id="{6E5A307B-A4DE-465F-95BA-7FD31308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005" y="4122909"/>
              <a:ext cx="4050939" cy="173589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AMD extendería el uso de la arquitectura Zen 3 a los Ryzen 5000 | Geektopia">
              <a:extLst>
                <a:ext uri="{FF2B5EF4-FFF2-40B4-BE49-F238E27FC236}">
                  <a16:creationId xmlns:a16="http://schemas.microsoft.com/office/drawing/2014/main" id="{2458226E-2E89-4EC9-87C0-B3488A1E8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552" y="4122909"/>
              <a:ext cx="3717812" cy="173589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Marcador de contenido 2">
            <a:extLst>
              <a:ext uri="{FF2B5EF4-FFF2-40B4-BE49-F238E27FC236}">
                <a16:creationId xmlns:a16="http://schemas.microsoft.com/office/drawing/2014/main" id="{F07C8FD4-F8D1-40CB-8A0E-3A0D13598A51}"/>
              </a:ext>
            </a:extLst>
          </p:cNvPr>
          <p:cNvSpPr txBox="1">
            <a:spLocks/>
          </p:cNvSpPr>
          <p:nvPr/>
        </p:nvSpPr>
        <p:spPr>
          <a:xfrm>
            <a:off x="7356142" y="5858799"/>
            <a:ext cx="4254663" cy="40127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s-MX" sz="2000" i="1" dirty="0">
                <a:solidFill>
                  <a:schemeClr val="tx1"/>
                </a:solidFill>
                <a:hlinkClick r:id="rId4"/>
              </a:rPr>
              <a:t>Lista de procesadores AMD Ryzen</a:t>
            </a:r>
            <a:endParaRPr lang="es-MX" sz="2000" i="1" dirty="0">
              <a:solidFill>
                <a:schemeClr val="tx1"/>
              </a:solidFill>
            </a:endParaRPr>
          </a:p>
        </p:txBody>
      </p:sp>
    </p:spTree>
    <p:extLst>
      <p:ext uri="{BB962C8B-B14F-4D97-AF65-F5344CB8AC3E}">
        <p14:creationId xmlns:p14="http://schemas.microsoft.com/office/powerpoint/2010/main" val="2215904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Arquitectura Zen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0" y="2218278"/>
            <a:ext cx="11029615" cy="3678303"/>
          </a:xfrm>
        </p:spPr>
        <p:txBody>
          <a:bodyPr>
            <a:normAutofit/>
          </a:bodyPr>
          <a:lstStyle/>
          <a:p>
            <a:pPr marL="0" indent="0" algn="just">
              <a:buNone/>
            </a:pPr>
            <a:r>
              <a:rPr lang="es-MX" sz="2000" dirty="0">
                <a:solidFill>
                  <a:schemeClr val="tx1"/>
                </a:solidFill>
              </a:rPr>
              <a:t>AMD entendió el fracaso de la arquitectura Bulldozer que daba vida a los AMD FX, con ello dieron un giro de 180º con el diseño de su nueva arquitectura Zen. Para volver a la senda del éxito, AMD contrato a Jim Keller, un prestigioso arquitecto de CPU que había liderado la época dorada de AMD en el mercado con los procesadores Athlon 64 y su arquitectura K8.</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457200" indent="-457200" algn="just">
              <a:buFont typeface="+mj-lt"/>
              <a:buAutoNum type="arabicPeriod"/>
            </a:pPr>
            <a:endParaRPr lang="es-MX" sz="2000" dirty="0">
              <a:solidFill>
                <a:schemeClr val="tx1"/>
              </a:solidFill>
            </a:endParaRPr>
          </a:p>
        </p:txBody>
      </p:sp>
      <p:sp>
        <p:nvSpPr>
          <p:cNvPr id="8" name="Rectángulo: esquinas redondeadas 7">
            <a:extLst>
              <a:ext uri="{FF2B5EF4-FFF2-40B4-BE49-F238E27FC236}">
                <a16:creationId xmlns:a16="http://schemas.microsoft.com/office/drawing/2014/main" id="{D779B653-FE73-4BFE-82DC-CFFF93716781}"/>
              </a:ext>
            </a:extLst>
          </p:cNvPr>
          <p:cNvSpPr/>
          <p:nvPr/>
        </p:nvSpPr>
        <p:spPr>
          <a:xfrm>
            <a:off x="6214275" y="3849417"/>
            <a:ext cx="5396528" cy="18424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err="1"/>
              <a:t>Tecnología</a:t>
            </a:r>
            <a:r>
              <a:rPr lang="en-US" sz="2000" b="1" dirty="0"/>
              <a:t> </a:t>
            </a:r>
            <a:r>
              <a:rPr lang="en-US" sz="2000" b="1" dirty="0" err="1"/>
              <a:t>SenseMI</a:t>
            </a:r>
            <a:r>
              <a:rPr lang="en-US" sz="2000" b="1" dirty="0"/>
              <a:t>: </a:t>
            </a:r>
          </a:p>
          <a:p>
            <a:pPr marL="285750" indent="-285750">
              <a:buFont typeface="Arial" panose="020B0604020202020204" pitchFamily="34" charset="0"/>
              <a:buChar char="•"/>
            </a:pPr>
            <a:r>
              <a:rPr lang="en-US" sz="2000" dirty="0"/>
              <a:t>Pure Power.</a:t>
            </a:r>
          </a:p>
          <a:p>
            <a:pPr marL="285750" indent="-285750">
              <a:buFont typeface="Arial" panose="020B0604020202020204" pitchFamily="34" charset="0"/>
              <a:buChar char="•"/>
            </a:pPr>
            <a:r>
              <a:rPr lang="en-US" sz="2000" dirty="0"/>
              <a:t>Precision Boost.</a:t>
            </a:r>
          </a:p>
          <a:p>
            <a:pPr marL="285750" indent="-285750">
              <a:buFont typeface="Arial" panose="020B0604020202020204" pitchFamily="34" charset="0"/>
              <a:buChar char="•"/>
            </a:pPr>
            <a:r>
              <a:rPr lang="en-US" sz="2000" dirty="0"/>
              <a:t>XFR (</a:t>
            </a:r>
            <a:r>
              <a:rPr lang="en-US" sz="2000" dirty="0" err="1"/>
              <a:t>eXtended</a:t>
            </a:r>
            <a:r>
              <a:rPr lang="en-US" sz="2000" dirty="0"/>
              <a:t> Frequency Range).</a:t>
            </a:r>
          </a:p>
          <a:p>
            <a:pPr marL="285750" indent="-285750">
              <a:buFont typeface="Arial" panose="020B0604020202020204" pitchFamily="34" charset="0"/>
              <a:buChar char="•"/>
            </a:pPr>
            <a:r>
              <a:rPr lang="en-US" sz="2000" dirty="0"/>
              <a:t>Neural Net Prediction y Smart Prefetch.</a:t>
            </a:r>
          </a:p>
        </p:txBody>
      </p:sp>
      <p:sp>
        <p:nvSpPr>
          <p:cNvPr id="4" name="Rectángulo: esquinas redondeadas 3">
            <a:extLst>
              <a:ext uri="{FF2B5EF4-FFF2-40B4-BE49-F238E27FC236}">
                <a16:creationId xmlns:a16="http://schemas.microsoft.com/office/drawing/2014/main" id="{F522F102-7436-4E85-A908-5B46BC1370BF}"/>
              </a:ext>
            </a:extLst>
          </p:cNvPr>
          <p:cNvSpPr/>
          <p:nvPr/>
        </p:nvSpPr>
        <p:spPr>
          <a:xfrm>
            <a:off x="581190" y="3849417"/>
            <a:ext cx="5396528" cy="18424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2000" b="1" dirty="0"/>
              <a:t>Claves fundamentales: </a:t>
            </a:r>
          </a:p>
          <a:p>
            <a:pPr marL="342900" indent="-342900">
              <a:buFont typeface="Arial" panose="020B0604020202020204" pitchFamily="34" charset="0"/>
              <a:buChar char="•"/>
            </a:pPr>
            <a:r>
              <a:rPr lang="es-MX" sz="2000" dirty="0"/>
              <a:t>Fabricación a 14 nm </a:t>
            </a:r>
            <a:r>
              <a:rPr lang="es-MX" sz="2000" dirty="0" err="1"/>
              <a:t>FinFET</a:t>
            </a:r>
            <a:r>
              <a:rPr lang="es-MX" sz="2000" dirty="0"/>
              <a:t>.</a:t>
            </a:r>
          </a:p>
          <a:p>
            <a:pPr marL="342900" indent="-342900">
              <a:buFont typeface="Arial" panose="020B0604020202020204" pitchFamily="34" charset="0"/>
              <a:buChar char="•"/>
            </a:pPr>
            <a:r>
              <a:rPr lang="es-MX" sz="2000" dirty="0"/>
              <a:t>Diseño enfocado a mejorar el IPC: El IPC era el segundo talón de Aquiles de los procesadores AMD FX.</a:t>
            </a:r>
          </a:p>
        </p:txBody>
      </p:sp>
    </p:spTree>
    <p:extLst>
      <p:ext uri="{BB962C8B-B14F-4D97-AF65-F5344CB8AC3E}">
        <p14:creationId xmlns:p14="http://schemas.microsoft.com/office/powerpoint/2010/main" val="4007228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Ryzen de 1ª generación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0" y="2218278"/>
            <a:ext cx="6743365" cy="3678303"/>
          </a:xfrm>
        </p:spPr>
        <p:txBody>
          <a:bodyPr>
            <a:normAutofit/>
          </a:bodyPr>
          <a:lstStyle/>
          <a:p>
            <a:pPr marL="0" indent="0" algn="just">
              <a:buNone/>
            </a:pPr>
            <a:r>
              <a:rPr lang="es-MX" sz="2000" dirty="0">
                <a:solidFill>
                  <a:schemeClr val="tx1"/>
                </a:solidFill>
              </a:rPr>
              <a:t>Lanzados a principios de marzo de 2017 para la plataforma AM4. Todos demostraron un gran rendimiento desde el principio, siendo excepcionalmente buenos en cargas de trabajo que hacen uso de una gran cantidad de núcleos. La mejora de la arquitectura Zen ha sido tan grande que estos procesadores son capaces de cuadriplicar el rendimiento del AMD FX-8370, el anterior procesador tope de gama de AMD. A todo ello se unen unos precios muy competitivos, AMD ofrecía su procesador de ocho núcleos por el mismo precio que Intel te vendía uno de cuatro núcleos.</a:t>
            </a:r>
          </a:p>
        </p:txBody>
      </p:sp>
      <p:pic>
        <p:nvPicPr>
          <p:cNvPr id="36866" name="Picture 2" descr="LLegan los AMD Ryzen de segunda generación, más potentes y baratos que nunca">
            <a:extLst>
              <a:ext uri="{FF2B5EF4-FFF2-40B4-BE49-F238E27FC236}">
                <a16:creationId xmlns:a16="http://schemas.microsoft.com/office/drawing/2014/main" id="{395220DC-7A20-4A77-B7DC-DD03395C3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555" y="2623916"/>
            <a:ext cx="42862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553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7 1700, 1700X, 1800X</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Procesadores de ocho núcleos y dieciséis hilos de procesamiento, la única diferencia entre ellos es la frecuencia de funcionamiento. Todos ellos admiten </a:t>
            </a:r>
            <a:r>
              <a:rPr lang="es-MX" sz="2000" dirty="0" err="1">
                <a:solidFill>
                  <a:schemeClr val="tx1"/>
                </a:solidFill>
              </a:rPr>
              <a:t>overclock</a:t>
            </a:r>
            <a:r>
              <a:rPr lang="es-MX" sz="2000" dirty="0">
                <a:solidFill>
                  <a:schemeClr val="tx1"/>
                </a:solidFill>
              </a:rPr>
              <a:t>, por lo que muchos usuarios compraron el Ryzen 7 1700, el más barato, y lo </a:t>
            </a:r>
            <a:r>
              <a:rPr lang="es-MX" sz="2000" dirty="0" err="1">
                <a:solidFill>
                  <a:schemeClr val="tx1"/>
                </a:solidFill>
              </a:rPr>
              <a:t>overclockearon</a:t>
            </a:r>
            <a:r>
              <a:rPr lang="es-MX" sz="2000" dirty="0">
                <a:solidFill>
                  <a:schemeClr val="tx1"/>
                </a:solidFill>
              </a:rPr>
              <a:t> hasta las frecuencias del Ryzen 7 1800X, logrando el mejor rendimiento gastando menos. Todos disponen de una caché L3 de 16 MB y una caché L2 de 4 MB.</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5" name="Imagen 4">
            <a:extLst>
              <a:ext uri="{FF2B5EF4-FFF2-40B4-BE49-F238E27FC236}">
                <a16:creationId xmlns:a16="http://schemas.microsoft.com/office/drawing/2014/main" id="{8C2C6AF4-A160-411F-9D79-B669D404AB86}"/>
              </a:ext>
            </a:extLst>
          </p:cNvPr>
          <p:cNvPicPr>
            <a:picLocks noChangeAspect="1"/>
          </p:cNvPicPr>
          <p:nvPr/>
        </p:nvPicPr>
        <p:blipFill>
          <a:blip r:embed="rId2"/>
          <a:stretch>
            <a:fillRect/>
          </a:stretch>
        </p:blipFill>
        <p:spPr>
          <a:xfrm>
            <a:off x="1708173" y="3429000"/>
            <a:ext cx="8775654" cy="2627334"/>
          </a:xfrm>
          <a:prstGeom prst="rect">
            <a:avLst/>
          </a:prstGeom>
        </p:spPr>
      </p:pic>
    </p:spTree>
    <p:extLst>
      <p:ext uri="{BB962C8B-B14F-4D97-AF65-F5344CB8AC3E}">
        <p14:creationId xmlns:p14="http://schemas.microsoft.com/office/powerpoint/2010/main" val="947840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nl-NL" sz="6000" cap="none" dirty="0">
                <a:solidFill>
                  <a:schemeClr val="accent1"/>
                </a:solidFill>
              </a:rPr>
              <a:t>AMD Ryzen 5 1600, 1600X</a:t>
            </a:r>
            <a:endParaRPr lang="es-MX" sz="6000" cap="none" dirty="0">
              <a:solidFill>
                <a:schemeClr val="accent1"/>
              </a:solidFill>
            </a:endParaRP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Ambos son procesadores de seis núcleos físicos y doce hilos, llegaron para ofrecer un balance mucho más bueno entre precio y prestaciones, especialmente en los videojuegos. Mantienen una caché L3 de 16 MB y una caché L2 de 3 MB. El Ryzen 5 1600X es capaz de alcanzar una frecuencia máxima de 4 GHz, mientras que su hermano pequeño se conforma con los 3,6 GHz.</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6" name="Imagen 5">
            <a:extLst>
              <a:ext uri="{FF2B5EF4-FFF2-40B4-BE49-F238E27FC236}">
                <a16:creationId xmlns:a16="http://schemas.microsoft.com/office/drawing/2014/main" id="{0FA355F8-B410-4162-8C46-04217AC23A9A}"/>
              </a:ext>
            </a:extLst>
          </p:cNvPr>
          <p:cNvPicPr>
            <a:picLocks noChangeAspect="1"/>
          </p:cNvPicPr>
          <p:nvPr/>
        </p:nvPicPr>
        <p:blipFill>
          <a:blip r:embed="rId2"/>
          <a:stretch>
            <a:fillRect/>
          </a:stretch>
        </p:blipFill>
        <p:spPr>
          <a:xfrm>
            <a:off x="990297" y="3684944"/>
            <a:ext cx="10211403" cy="2125639"/>
          </a:xfrm>
          <a:prstGeom prst="rect">
            <a:avLst/>
          </a:prstGeom>
        </p:spPr>
      </p:pic>
    </p:spTree>
    <p:extLst>
      <p:ext uri="{BB962C8B-B14F-4D97-AF65-F5344CB8AC3E}">
        <p14:creationId xmlns:p14="http://schemas.microsoft.com/office/powerpoint/2010/main" val="2267319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85F55AA-3591-4342-9FA5-E715A4FBE19F}"/>
              </a:ext>
            </a:extLst>
          </p:cNvPr>
          <p:cNvPicPr>
            <a:picLocks noChangeAspect="1"/>
          </p:cNvPicPr>
          <p:nvPr/>
        </p:nvPicPr>
        <p:blipFill>
          <a:blip r:embed="rId2"/>
          <a:stretch>
            <a:fillRect/>
          </a:stretch>
        </p:blipFill>
        <p:spPr>
          <a:xfrm>
            <a:off x="903516" y="3684943"/>
            <a:ext cx="10384963" cy="2125639"/>
          </a:xfrm>
          <a:prstGeom prst="rect">
            <a:avLst/>
          </a:prstGeom>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5 1500X y 1400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Son los procesadores de cuatro núcleos y ocho hilos de la primera generación AMD Ryzen, siguen manteniendo su caché L3 de 16 MB y una L2 de 2 MB. Estos procesadores parten de los 3,5 GHz y 3,2 GHz y son capaces de alcanzar los 3,7 GHz y 3,4 GHz.</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Tree>
    <p:extLst>
      <p:ext uri="{BB962C8B-B14F-4D97-AF65-F5344CB8AC3E}">
        <p14:creationId xmlns:p14="http://schemas.microsoft.com/office/powerpoint/2010/main" val="102371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Am286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3642413" y="2180496"/>
            <a:ext cx="7968394" cy="3678303"/>
          </a:xfrm>
        </p:spPr>
        <p:txBody>
          <a:bodyPr>
            <a:normAutofit/>
          </a:bodyPr>
          <a:lstStyle/>
          <a:p>
            <a:pPr algn="just"/>
            <a:r>
              <a:rPr lang="es-MX" sz="2000" dirty="0">
                <a:solidFill>
                  <a:schemeClr val="tx1"/>
                </a:solidFill>
              </a:rPr>
              <a:t>Copia del Intel 80286, creado con su permiso. IBM quería que Intel tuviese una segunda fuente para poder suplir la demanda. </a:t>
            </a:r>
          </a:p>
          <a:p>
            <a:pPr algn="just"/>
            <a:r>
              <a:rPr lang="es-MX" sz="2000" dirty="0">
                <a:solidFill>
                  <a:schemeClr val="tx1"/>
                </a:solidFill>
              </a:rPr>
              <a:t>AMD lo vendió como procesador embebido.</a:t>
            </a:r>
          </a:p>
          <a:p>
            <a:pPr algn="just"/>
            <a:r>
              <a:rPr lang="es-MX" sz="2000" dirty="0">
                <a:solidFill>
                  <a:schemeClr val="tx1"/>
                </a:solidFill>
              </a:rPr>
              <a:t>Está marcados con la frase (M) (C) INTEL 1982.</a:t>
            </a:r>
          </a:p>
          <a:p>
            <a:pPr algn="just"/>
            <a:r>
              <a:rPr lang="es-MX" sz="2000" dirty="0">
                <a:solidFill>
                  <a:schemeClr val="tx1"/>
                </a:solidFill>
              </a:rPr>
              <a:t>Velocidad de reloj: 8-16 MHz.</a:t>
            </a:r>
          </a:p>
          <a:p>
            <a:pPr algn="just"/>
            <a:r>
              <a:rPr lang="es-MX" sz="2000" dirty="0">
                <a:solidFill>
                  <a:schemeClr val="tx1"/>
                </a:solidFill>
              </a:rPr>
              <a:t>Ancho de bus de datos: 16 bits.</a:t>
            </a:r>
          </a:p>
          <a:p>
            <a:pPr algn="just"/>
            <a:r>
              <a:rPr lang="es-MX" sz="2000" dirty="0">
                <a:solidFill>
                  <a:schemeClr val="tx1"/>
                </a:solidFill>
              </a:rPr>
              <a:t>Ancho de bus de direcciones: 24 bits.</a:t>
            </a:r>
          </a:p>
          <a:p>
            <a:pPr algn="just"/>
            <a:r>
              <a:rPr lang="es-MX" sz="2000" dirty="0">
                <a:solidFill>
                  <a:schemeClr val="tx1"/>
                </a:solidFill>
              </a:rPr>
              <a:t>Disponen de 92 tipos de instrucciones.</a:t>
            </a:r>
          </a:p>
        </p:txBody>
      </p:sp>
      <p:pic>
        <p:nvPicPr>
          <p:cNvPr id="44034" name="Picture 2" descr="AMD Am286-10 - Hardware museum">
            <a:extLst>
              <a:ext uri="{FF2B5EF4-FFF2-40B4-BE49-F238E27FC236}">
                <a16:creationId xmlns:a16="http://schemas.microsoft.com/office/drawing/2014/main" id="{1CFF9664-279D-4BB6-AB7B-9F7704EB8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499979"/>
            <a:ext cx="3061221" cy="307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700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A761D72-0975-4521-9D1E-FC771CAC9A74}"/>
              </a:ext>
            </a:extLst>
          </p:cNvPr>
          <p:cNvPicPr>
            <a:picLocks noChangeAspect="1"/>
          </p:cNvPicPr>
          <p:nvPr/>
        </p:nvPicPr>
        <p:blipFill>
          <a:blip r:embed="rId2"/>
          <a:stretch>
            <a:fillRect/>
          </a:stretch>
        </p:blipFill>
        <p:spPr>
          <a:xfrm>
            <a:off x="945005" y="3684943"/>
            <a:ext cx="10301983" cy="2125639"/>
          </a:xfrm>
          <a:prstGeom prst="rect">
            <a:avLst/>
          </a:prstGeom>
        </p:spPr>
      </p:pic>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5 1500X y 1400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Son procesadores de cuatro núcleos y cuatro hilos, en ambos casos disponen de una caché L3 de 8 MB y una L2 de 2 MB. Son los modelos de gama de entrada a la primera generación de Ryzen. Sus frecuencias base son de 3,5 GHz y 3,1 GHz de forma respectiva, y las frecuencias turbo de 3,7 GHz y 3,4 GHz.</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Tree>
    <p:extLst>
      <p:ext uri="{BB962C8B-B14F-4D97-AF65-F5344CB8AC3E}">
        <p14:creationId xmlns:p14="http://schemas.microsoft.com/office/powerpoint/2010/main" val="616148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Ryzen de 2ª generación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4020432" y="2218278"/>
            <a:ext cx="7590373" cy="3678303"/>
          </a:xfrm>
        </p:spPr>
        <p:txBody>
          <a:bodyPr>
            <a:normAutofit/>
          </a:bodyPr>
          <a:lstStyle/>
          <a:p>
            <a:pPr marL="0" indent="0" algn="just">
              <a:buNone/>
            </a:pPr>
            <a:r>
              <a:rPr lang="es-MX" sz="2000" dirty="0">
                <a:solidFill>
                  <a:schemeClr val="tx1"/>
                </a:solidFill>
              </a:rPr>
              <a:t>En abril de 2018 se lanzaron los procesadores AMD Ryzen de segunda generación, fabricados a 12 nm </a:t>
            </a:r>
            <a:r>
              <a:rPr lang="es-MX" sz="2000" dirty="0" err="1">
                <a:solidFill>
                  <a:schemeClr val="tx1"/>
                </a:solidFill>
              </a:rPr>
              <a:t>FinFET</a:t>
            </a:r>
            <a:r>
              <a:rPr lang="es-MX" sz="2000" dirty="0">
                <a:solidFill>
                  <a:schemeClr val="tx1"/>
                </a:solidFill>
              </a:rPr>
              <a:t> y con una arquitectura Zen+ que incluye algunas mejoras enfocadas a aumentar la frecuencia de funcionamiento y a reducir la latencia de sus elementos internos. AMD asegura haber logrado reducir la latencia de la caché L1 en un 13%, la latencia de la caché L2 en un 24% y la latencia de la caché L3 en un 16%, esto hace que el IPC de estos procesadores haya aumentado en un 3% aproximadamente frente a la primera generación.</a:t>
            </a:r>
          </a:p>
        </p:txBody>
      </p:sp>
      <p:pic>
        <p:nvPicPr>
          <p:cNvPr id="6" name="Picture 2" descr="LLegan los AMD Ryzen de segunda generación, más potentes y baratos que nunca">
            <a:extLst>
              <a:ext uri="{FF2B5EF4-FFF2-40B4-BE49-F238E27FC236}">
                <a16:creationId xmlns:a16="http://schemas.microsoft.com/office/drawing/2014/main" id="{BEF3A17D-23CF-4FEB-8418-9A0DEC8DCA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60" r="11702"/>
          <a:stretch/>
        </p:blipFill>
        <p:spPr bwMode="auto">
          <a:xfrm>
            <a:off x="581196" y="2600104"/>
            <a:ext cx="3439236"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95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7 2700X y 2700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Son los sucesores de los Ryzen 7 1700, 1700X, y 1800X. AMD decidió que el modelo intermedio no tiene sentido, por lo que solo ha lanzados dos procesadores. Su características fundamentales son las mismas que los de primera generación, pero con mayores velocidades de reloj y latencias mejoradas.</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6" name="Imagen 5">
            <a:extLst>
              <a:ext uri="{FF2B5EF4-FFF2-40B4-BE49-F238E27FC236}">
                <a16:creationId xmlns:a16="http://schemas.microsoft.com/office/drawing/2014/main" id="{8853DAF3-3BA1-44AA-BF48-214099941AE4}"/>
              </a:ext>
            </a:extLst>
          </p:cNvPr>
          <p:cNvPicPr>
            <a:picLocks noChangeAspect="1"/>
          </p:cNvPicPr>
          <p:nvPr/>
        </p:nvPicPr>
        <p:blipFill>
          <a:blip r:embed="rId2"/>
          <a:stretch>
            <a:fillRect/>
          </a:stretch>
        </p:blipFill>
        <p:spPr>
          <a:xfrm>
            <a:off x="581192" y="3501422"/>
            <a:ext cx="11029615" cy="2554820"/>
          </a:xfrm>
          <a:prstGeom prst="rect">
            <a:avLst/>
          </a:prstGeom>
        </p:spPr>
      </p:pic>
    </p:spTree>
    <p:extLst>
      <p:ext uri="{BB962C8B-B14F-4D97-AF65-F5344CB8AC3E}">
        <p14:creationId xmlns:p14="http://schemas.microsoft.com/office/powerpoint/2010/main" val="2391288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5 2600X y 2600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11029615" cy="3875747"/>
          </a:xfrm>
        </p:spPr>
        <p:txBody>
          <a:bodyPr>
            <a:normAutofit/>
          </a:bodyPr>
          <a:lstStyle/>
          <a:p>
            <a:pPr marL="0" indent="0" algn="just">
              <a:buNone/>
            </a:pPr>
            <a:r>
              <a:rPr lang="es-MX" sz="2000" dirty="0">
                <a:solidFill>
                  <a:schemeClr val="tx1"/>
                </a:solidFill>
              </a:rPr>
              <a:t>Llegaron para suceder a los Ryzen 1600X y 1600. También mantienen las mismas características fundamentales, aunque con mayores frecuencias de reloj y unas latencias algo menores. Son considerados como los actuales procesadores con mejor balance entre precio y prestaciones del mercado.</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5" name="Imagen 4">
            <a:extLst>
              <a:ext uri="{FF2B5EF4-FFF2-40B4-BE49-F238E27FC236}">
                <a16:creationId xmlns:a16="http://schemas.microsoft.com/office/drawing/2014/main" id="{167DCA23-8410-4D14-9FE3-AAD00FE2A6F1}"/>
              </a:ext>
            </a:extLst>
          </p:cNvPr>
          <p:cNvPicPr>
            <a:picLocks noChangeAspect="1"/>
          </p:cNvPicPr>
          <p:nvPr/>
        </p:nvPicPr>
        <p:blipFill>
          <a:blip r:embed="rId2"/>
          <a:stretch>
            <a:fillRect/>
          </a:stretch>
        </p:blipFill>
        <p:spPr>
          <a:xfrm>
            <a:off x="581192" y="3429000"/>
            <a:ext cx="11029615" cy="2253241"/>
          </a:xfrm>
          <a:prstGeom prst="rect">
            <a:avLst/>
          </a:prstGeom>
        </p:spPr>
      </p:pic>
    </p:spTree>
    <p:extLst>
      <p:ext uri="{BB962C8B-B14F-4D97-AF65-F5344CB8AC3E}">
        <p14:creationId xmlns:p14="http://schemas.microsoft.com/office/powerpoint/2010/main" val="3955116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Ryzen de 3ª generación</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0" y="2218278"/>
            <a:ext cx="7989604" cy="3678303"/>
          </a:xfrm>
        </p:spPr>
        <p:txBody>
          <a:bodyPr>
            <a:normAutofit/>
          </a:bodyPr>
          <a:lstStyle/>
          <a:p>
            <a:pPr marL="0" indent="0" algn="just">
              <a:buNone/>
            </a:pPr>
            <a:r>
              <a:rPr lang="es-MX" sz="2000" dirty="0">
                <a:solidFill>
                  <a:schemeClr val="tx1"/>
                </a:solidFill>
              </a:rPr>
              <a:t>La gran revolución de Ryzen llegó con su tercera generación. Basada en la arquitectura Zen 2, supuso su primer gran salto, frente a las pequeñas mejoras que hubo con Zen+.</a:t>
            </a:r>
          </a:p>
          <a:p>
            <a:pPr marL="0" indent="0" algn="just">
              <a:buNone/>
            </a:pPr>
            <a:r>
              <a:rPr lang="es-MX" sz="2000" dirty="0">
                <a:solidFill>
                  <a:schemeClr val="tx1"/>
                </a:solidFill>
              </a:rPr>
              <a:t>Gracias a mejoras internas y al uso de un proceso de fabricación a 7nm, que supuso un gran salto sobre los 14nm y 12nm anteriores, Ryzen obtuvo un aumento del IPC que consiguió alcanzar a Intel. Aún así, el rendimiento </a:t>
            </a:r>
            <a:r>
              <a:rPr lang="es-MX" sz="2000" dirty="0" err="1">
                <a:solidFill>
                  <a:schemeClr val="tx1"/>
                </a:solidFill>
              </a:rPr>
              <a:t>mononúcleo</a:t>
            </a:r>
            <a:r>
              <a:rPr lang="es-MX" sz="2000" dirty="0">
                <a:solidFill>
                  <a:schemeClr val="tx1"/>
                </a:solidFill>
              </a:rPr>
              <a:t> siguió un poco por detrás debido a que no los alcanzaron en frecuencias.</a:t>
            </a:r>
          </a:p>
        </p:txBody>
      </p:sp>
      <p:pic>
        <p:nvPicPr>
          <p:cNvPr id="39938" name="Picture 2" descr="No habrá Ryzen 7 2800X con diez núcleos, no es viable">
            <a:extLst>
              <a:ext uri="{FF2B5EF4-FFF2-40B4-BE49-F238E27FC236}">
                <a16:creationId xmlns:a16="http://schemas.microsoft.com/office/drawing/2014/main" id="{D1ABB6E1-A4FB-4C01-980B-EF88C20D61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35" r="15135"/>
          <a:stretch/>
        </p:blipFill>
        <p:spPr bwMode="auto">
          <a:xfrm>
            <a:off x="8725670" y="2733409"/>
            <a:ext cx="2885138" cy="264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34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a:solidFill>
            <a:schemeClr val="bg1"/>
          </a:solidFill>
        </p:spPr>
        <p:txBody>
          <a:bodyPr>
            <a:normAutofit/>
          </a:bodyPr>
          <a:lstStyle/>
          <a:p>
            <a:pPr algn="ctr"/>
            <a:r>
              <a:rPr lang="es-MX" sz="6000" cap="none" dirty="0">
                <a:solidFill>
                  <a:schemeClr val="accent1"/>
                </a:solidFill>
              </a:rPr>
              <a:t>AMD Ryzen 3000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2" y="2180495"/>
            <a:ext cx="5751369" cy="3875747"/>
          </a:xfrm>
        </p:spPr>
        <p:txBody>
          <a:bodyPr>
            <a:normAutofit/>
          </a:bodyPr>
          <a:lstStyle/>
          <a:p>
            <a:pPr marL="0" indent="0" algn="just">
              <a:buNone/>
            </a:pPr>
            <a:r>
              <a:rPr lang="es-MX" sz="2000" dirty="0">
                <a:solidFill>
                  <a:schemeClr val="tx1"/>
                </a:solidFill>
              </a:rPr>
              <a:t>Marcada por ser un producto muy bueno desde el momento de su lanzamiento. Ryzen 7 3700X y Ryzen 5 3600, los reyes de la relación calidad-precio.</a:t>
            </a:r>
          </a:p>
          <a:p>
            <a:pPr algn="just"/>
            <a:r>
              <a:rPr lang="es-MX" sz="2000" dirty="0">
                <a:solidFill>
                  <a:schemeClr val="tx1"/>
                </a:solidFill>
              </a:rPr>
              <a:t>Ryzen 9 3900X inauguró los 12 núcleos en CPU de escritorio </a:t>
            </a:r>
          </a:p>
          <a:p>
            <a:pPr algn="just"/>
            <a:r>
              <a:rPr lang="es-MX" sz="2000" dirty="0">
                <a:solidFill>
                  <a:schemeClr val="tx1"/>
                </a:solidFill>
              </a:rPr>
              <a:t>El Ryzen 9 3950X supuso la culminación del golpe de Zen 2.</a:t>
            </a:r>
          </a:p>
          <a:p>
            <a:pPr algn="just"/>
            <a:r>
              <a:rPr lang="es-MX" sz="2000" dirty="0">
                <a:solidFill>
                  <a:schemeClr val="tx1"/>
                </a:solidFill>
              </a:rPr>
              <a:t>Ryzen 3 3100 y Ryzen 3 3300X conquistando la gama baja</a:t>
            </a:r>
          </a:p>
        </p:txBody>
      </p:sp>
      <p:pic>
        <p:nvPicPr>
          <p:cNvPr id="6" name="Imagen 5">
            <a:extLst>
              <a:ext uri="{FF2B5EF4-FFF2-40B4-BE49-F238E27FC236}">
                <a16:creationId xmlns:a16="http://schemas.microsoft.com/office/drawing/2014/main" id="{AEB09125-6ED1-4864-853E-4AEBEB5E1EC5}"/>
              </a:ext>
            </a:extLst>
          </p:cNvPr>
          <p:cNvPicPr>
            <a:picLocks noChangeAspect="1"/>
          </p:cNvPicPr>
          <p:nvPr/>
        </p:nvPicPr>
        <p:blipFill>
          <a:blip r:embed="rId2"/>
          <a:stretch>
            <a:fillRect/>
          </a:stretch>
        </p:blipFill>
        <p:spPr>
          <a:xfrm>
            <a:off x="6332562" y="2177345"/>
            <a:ext cx="5278246" cy="3878897"/>
          </a:xfrm>
          <a:prstGeom prst="rect">
            <a:avLst/>
          </a:prstGeom>
        </p:spPr>
      </p:pic>
    </p:spTree>
    <p:extLst>
      <p:ext uri="{BB962C8B-B14F-4D97-AF65-F5344CB8AC3E}">
        <p14:creationId xmlns:p14="http://schemas.microsoft.com/office/powerpoint/2010/main" val="2990215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Renoir</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4273710" y="2218278"/>
            <a:ext cx="7337094" cy="3678303"/>
          </a:xfrm>
        </p:spPr>
        <p:txBody>
          <a:bodyPr>
            <a:normAutofit/>
          </a:bodyPr>
          <a:lstStyle/>
          <a:p>
            <a:pPr marL="0" indent="0" algn="just">
              <a:buNone/>
            </a:pPr>
            <a:r>
              <a:rPr lang="es-MX" sz="2000" dirty="0">
                <a:solidFill>
                  <a:schemeClr val="tx1"/>
                </a:solidFill>
              </a:rPr>
              <a:t>Inauguraron la combinación de núcleos Zen 2 y gráficos integrados Vega 7nm. Por desgracia, el lanzamiento de estos procesadores en escritorio se produjo solo para el mercado OEM, es decir, equipos </a:t>
            </a:r>
            <a:r>
              <a:rPr lang="es-MX" sz="2000" dirty="0" err="1">
                <a:solidFill>
                  <a:schemeClr val="tx1"/>
                </a:solidFill>
              </a:rPr>
              <a:t>premontados</a:t>
            </a:r>
            <a:r>
              <a:rPr lang="es-MX" sz="2000" dirty="0">
                <a:solidFill>
                  <a:schemeClr val="tx1"/>
                </a:solidFill>
              </a:rPr>
              <a:t>. AMD defraudó a los usuarios en este sentido pues Renoir no solo traía mejoras inmensas de la mano de sus arquitecturas de CPU y gráficos, sino que incluía modelos de alto rendimiento como el Ryzen 7 4750G de 8 núcleos y 16 hilos.</a:t>
            </a:r>
          </a:p>
        </p:txBody>
      </p:sp>
      <p:pic>
        <p:nvPicPr>
          <p:cNvPr id="40962" name="Picture 2">
            <a:extLst>
              <a:ext uri="{FF2B5EF4-FFF2-40B4-BE49-F238E27FC236}">
                <a16:creationId xmlns:a16="http://schemas.microsoft.com/office/drawing/2014/main" id="{E2C6F041-77DC-4BE1-A185-60AE7876BD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04" r="16690" b="3215"/>
          <a:stretch/>
        </p:blipFill>
        <p:spPr bwMode="auto">
          <a:xfrm>
            <a:off x="581190" y="2720600"/>
            <a:ext cx="3692520" cy="266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125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AMD Ryzen 5000</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88" y="2218278"/>
            <a:ext cx="5850268" cy="3678303"/>
          </a:xfrm>
        </p:spPr>
        <p:txBody>
          <a:bodyPr>
            <a:normAutofit/>
          </a:bodyPr>
          <a:lstStyle/>
          <a:p>
            <a:pPr marL="0" indent="0" algn="just">
              <a:buNone/>
            </a:pPr>
            <a:r>
              <a:rPr lang="es-MX" sz="2000" dirty="0">
                <a:solidFill>
                  <a:schemeClr val="tx1"/>
                </a:solidFill>
              </a:rPr>
              <a:t>Los procesadores AMD Ryzen 5000 se presentaron el 8 de octubre de 2020, y os vamos a exponer los motivos por los que han resultado ser básicamente el gran golpe contra Intel. El gran beneficio de Ryzen 5000 llega de mano de su arquitectura, Zen 3.</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5" name="Imagen 4">
            <a:extLst>
              <a:ext uri="{FF2B5EF4-FFF2-40B4-BE49-F238E27FC236}">
                <a16:creationId xmlns:a16="http://schemas.microsoft.com/office/drawing/2014/main" id="{AE7FA492-0EA6-4423-940C-61D280008A5A}"/>
              </a:ext>
            </a:extLst>
          </p:cNvPr>
          <p:cNvPicPr>
            <a:picLocks noChangeAspect="1"/>
          </p:cNvPicPr>
          <p:nvPr/>
        </p:nvPicPr>
        <p:blipFill>
          <a:blip r:embed="rId2"/>
          <a:stretch>
            <a:fillRect/>
          </a:stretch>
        </p:blipFill>
        <p:spPr>
          <a:xfrm>
            <a:off x="6431456" y="2218278"/>
            <a:ext cx="5179348" cy="3678303"/>
          </a:xfrm>
          <a:prstGeom prst="rect">
            <a:avLst/>
          </a:prstGeom>
        </p:spPr>
      </p:pic>
      <p:pic>
        <p:nvPicPr>
          <p:cNvPr id="41986" name="Picture 2" descr="AMD Zen 3 ya no pertenece a la 4ta generación, Ryzen 5000 en puerta">
            <a:extLst>
              <a:ext uri="{FF2B5EF4-FFF2-40B4-BE49-F238E27FC236}">
                <a16:creationId xmlns:a16="http://schemas.microsoft.com/office/drawing/2014/main" id="{63345467-A689-4EB6-A029-C7DFA7A2A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60"/>
          <a:stretch/>
        </p:blipFill>
        <p:spPr bwMode="auto">
          <a:xfrm>
            <a:off x="925347" y="3807725"/>
            <a:ext cx="5161950" cy="208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25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564C9F80-2736-4761-AA7F-E9827556C83C}"/>
              </a:ext>
            </a:extLst>
          </p:cNvPr>
          <p:cNvGrpSpPr/>
          <p:nvPr/>
        </p:nvGrpSpPr>
        <p:grpSpPr>
          <a:xfrm>
            <a:off x="2695000" y="725355"/>
            <a:ext cx="6802000" cy="5407289"/>
            <a:chOff x="2951734" y="569439"/>
            <a:chExt cx="6802000" cy="5407289"/>
          </a:xfrm>
        </p:grpSpPr>
        <p:pic>
          <p:nvPicPr>
            <p:cNvPr id="16388" name="Picture 4" descr="Computerprozessor Winken Illustration Stock Vektor Art und mehr Bilder von  CPU - iStock">
              <a:extLst>
                <a:ext uri="{FF2B5EF4-FFF2-40B4-BE49-F238E27FC236}">
                  <a16:creationId xmlns:a16="http://schemas.microsoft.com/office/drawing/2014/main" id="{E550A36F-23CB-4B35-A3F7-515269AFC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734" y="2014328"/>
              <a:ext cx="3962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ovalado 3">
              <a:extLst>
                <a:ext uri="{FF2B5EF4-FFF2-40B4-BE49-F238E27FC236}">
                  <a16:creationId xmlns:a16="http://schemas.microsoft.com/office/drawing/2014/main" id="{957AF715-0BBF-41E8-BC02-D250593ADCA4}"/>
                </a:ext>
              </a:extLst>
            </p:cNvPr>
            <p:cNvSpPr/>
            <p:nvPr/>
          </p:nvSpPr>
          <p:spPr>
            <a:xfrm>
              <a:off x="4932934" y="569439"/>
              <a:ext cx="4820800" cy="2293034"/>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erlin Sans FB Demi" panose="020E0802020502020306" pitchFamily="34" charset="0"/>
              </a:endParaRPr>
            </a:p>
          </p:txBody>
        </p:sp>
        <p:sp>
          <p:nvSpPr>
            <p:cNvPr id="6" name="CuadroTexto 5">
              <a:extLst>
                <a:ext uri="{FF2B5EF4-FFF2-40B4-BE49-F238E27FC236}">
                  <a16:creationId xmlns:a16="http://schemas.microsoft.com/office/drawing/2014/main" id="{0BFCBCD4-3CA4-49DD-9FC5-04CF4A51B8E9}"/>
                </a:ext>
              </a:extLst>
            </p:cNvPr>
            <p:cNvSpPr txBox="1"/>
            <p:nvPr/>
          </p:nvSpPr>
          <p:spPr>
            <a:xfrm>
              <a:off x="5105899" y="1115791"/>
              <a:ext cx="4474870" cy="1200329"/>
            </a:xfrm>
            <a:prstGeom prst="rect">
              <a:avLst/>
            </a:prstGeom>
            <a:noFill/>
          </p:spPr>
          <p:txBody>
            <a:bodyPr wrap="square" rtlCol="0">
              <a:spAutoFit/>
            </a:bodyPr>
            <a:lstStyle/>
            <a:p>
              <a:pPr algn="ctr"/>
              <a:r>
                <a:rPr lang="es-MX" sz="72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¡GRACIAS!</a:t>
              </a:r>
            </a:p>
          </p:txBody>
        </p:sp>
      </p:grpSp>
    </p:spTree>
    <p:extLst>
      <p:ext uri="{BB962C8B-B14F-4D97-AF65-F5344CB8AC3E}">
        <p14:creationId xmlns:p14="http://schemas.microsoft.com/office/powerpoint/2010/main" val="1449563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Am386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a:xfrm>
            <a:off x="581193" y="2180496"/>
            <a:ext cx="7158077" cy="3678303"/>
          </a:xfrm>
        </p:spPr>
        <p:txBody>
          <a:bodyPr>
            <a:normAutofit/>
          </a:bodyPr>
          <a:lstStyle/>
          <a:p>
            <a:pPr algn="just"/>
            <a:r>
              <a:rPr lang="es-MX" sz="2000" dirty="0">
                <a:solidFill>
                  <a:schemeClr val="tx1"/>
                </a:solidFill>
              </a:rPr>
              <a:t>AMD se vio forzada a desarrollar versiones limpias del código de Intel, lo que significaba que ya no podía seguir clonando los procesadores de Intel, al menos de forma directa.</a:t>
            </a:r>
          </a:p>
          <a:p>
            <a:pPr algn="just"/>
            <a:r>
              <a:rPr lang="es-MX" sz="2000" dirty="0">
                <a:solidFill>
                  <a:schemeClr val="tx1"/>
                </a:solidFill>
              </a:rPr>
              <a:t>Am386 fue el primer procesador de esta nueva era de AMD, un modelo que llegaba para luchar contra el Intel 80386, y que logró vender más de un millón de unidades en menos de un año. </a:t>
            </a:r>
          </a:p>
          <a:p>
            <a:pPr algn="just"/>
            <a:r>
              <a:rPr lang="es-MX" sz="2000" dirty="0">
                <a:solidFill>
                  <a:schemeClr val="tx1"/>
                </a:solidFill>
              </a:rPr>
              <a:t>Es un procesador de 32 bits que comparte la misma base que aquél, pero con AMD logró superarlo en rendimiento gracias a su mayor frecuencia de trabajo (33 MHz frente a 40 MHz).</a:t>
            </a:r>
          </a:p>
        </p:txBody>
      </p:sp>
      <p:pic>
        <p:nvPicPr>
          <p:cNvPr id="6" name="Picture 4" descr="AMD Am386 - Wikipedia, la enciclopedia libre">
            <a:extLst>
              <a:ext uri="{FF2B5EF4-FFF2-40B4-BE49-F238E27FC236}">
                <a16:creationId xmlns:a16="http://schemas.microsoft.com/office/drawing/2014/main" id="{96534FAB-894F-4ADC-AEA5-030FE1D46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220" y="2478962"/>
            <a:ext cx="3796587" cy="307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55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idx="4294967295"/>
          </p:nvPr>
        </p:nvSpPr>
        <p:spPr>
          <a:xfrm>
            <a:off x="0" y="701675"/>
            <a:ext cx="11029950" cy="1014413"/>
          </a:xfrm>
        </p:spPr>
        <p:txBody>
          <a:bodyPr>
            <a:normAutofit/>
          </a:bodyPr>
          <a:lstStyle/>
          <a:p>
            <a:pPr algn="ctr"/>
            <a:r>
              <a:rPr lang="es-MX" sz="6000" cap="none" dirty="0"/>
              <a:t>Am486</a:t>
            </a:r>
          </a:p>
        </p:txBody>
      </p:sp>
      <p:graphicFrame>
        <p:nvGraphicFramePr>
          <p:cNvPr id="11" name="Tabla 11">
            <a:extLst>
              <a:ext uri="{FF2B5EF4-FFF2-40B4-BE49-F238E27FC236}">
                <a16:creationId xmlns:a16="http://schemas.microsoft.com/office/drawing/2014/main" id="{3557D751-1347-4E84-ABBA-1A9B91BDB9F5}"/>
              </a:ext>
            </a:extLst>
          </p:cNvPr>
          <p:cNvGraphicFramePr>
            <a:graphicFrameLocks noGrp="1"/>
          </p:cNvGraphicFramePr>
          <p:nvPr>
            <p:extLst>
              <p:ext uri="{D42A27DB-BD31-4B8C-83A1-F6EECF244321}">
                <p14:modId xmlns:p14="http://schemas.microsoft.com/office/powerpoint/2010/main" val="3619063111"/>
              </p:ext>
            </p:extLst>
          </p:nvPr>
        </p:nvGraphicFramePr>
        <p:xfrm>
          <a:off x="1320799" y="1463040"/>
          <a:ext cx="9550401" cy="3931920"/>
        </p:xfrm>
        <a:graphic>
          <a:graphicData uri="http://schemas.openxmlformats.org/drawingml/2006/table">
            <a:tbl>
              <a:tblPr firstRow="1" bandRow="1">
                <a:tableStyleId>{5DA37D80-6434-44D0-A028-1B22A696006F}</a:tableStyleId>
              </a:tblPr>
              <a:tblGrid>
                <a:gridCol w="2513089">
                  <a:extLst>
                    <a:ext uri="{9D8B030D-6E8A-4147-A177-3AD203B41FA5}">
                      <a16:colId xmlns:a16="http://schemas.microsoft.com/office/drawing/2014/main" val="1515354764"/>
                    </a:ext>
                  </a:extLst>
                </a:gridCol>
                <a:gridCol w="7037312">
                  <a:extLst>
                    <a:ext uri="{9D8B030D-6E8A-4147-A177-3AD203B41FA5}">
                      <a16:colId xmlns:a16="http://schemas.microsoft.com/office/drawing/2014/main" val="3183168239"/>
                    </a:ext>
                  </a:extLst>
                </a:gridCol>
              </a:tblGrid>
              <a:tr h="370840">
                <a:tc>
                  <a:txBody>
                    <a:bodyPr/>
                    <a:lstStyle/>
                    <a:p>
                      <a:pPr algn="ctr"/>
                      <a:r>
                        <a:rPr lang="es-MX" sz="2000" b="1" dirty="0"/>
                        <a:t>Am386 DX</a:t>
                      </a:r>
                    </a:p>
                  </a:txBody>
                  <a:tcPr anchor="ctr"/>
                </a:tc>
                <a:tc>
                  <a:txBody>
                    <a:bodyPr/>
                    <a:lstStyle/>
                    <a:p>
                      <a:pPr marL="285750" indent="-285750">
                        <a:buFont typeface="Arial" panose="020B0604020202020204" pitchFamily="34" charset="0"/>
                        <a:buChar char="•"/>
                      </a:pPr>
                      <a:r>
                        <a:rPr lang="es-MX" sz="2000" b="0" dirty="0"/>
                        <a:t>Bus de datos de 32 bits.</a:t>
                      </a:r>
                    </a:p>
                    <a:p>
                      <a:pPr marL="285750" indent="-285750">
                        <a:buFont typeface="Arial" panose="020B0604020202020204" pitchFamily="34" charset="0"/>
                        <a:buChar char="•"/>
                      </a:pPr>
                      <a:r>
                        <a:rPr lang="es-MX" sz="2000" b="0" dirty="0"/>
                        <a:t>Espacio de direcciones físicas de 32 bits.</a:t>
                      </a:r>
                    </a:p>
                    <a:p>
                      <a:pPr marL="285750" indent="-285750">
                        <a:buFont typeface="Arial" panose="020B0604020202020204" pitchFamily="34" charset="0"/>
                        <a:buChar char="•"/>
                      </a:pPr>
                      <a:r>
                        <a:rPr lang="es-MX" sz="2000" b="0" dirty="0"/>
                        <a:t>Espacio de direcciones de memoria física de 4 GB.</a:t>
                      </a:r>
                    </a:p>
                    <a:p>
                      <a:pPr marL="285750" indent="-285750">
                        <a:buFont typeface="Arial" panose="020B0604020202020204" pitchFamily="34" charset="0"/>
                        <a:buChar char="•"/>
                      </a:pPr>
                      <a:r>
                        <a:rPr lang="es-MX" sz="2000" b="0" dirty="0"/>
                        <a:t>Obtiene código en unidades de 4 bytes.</a:t>
                      </a:r>
                    </a:p>
                  </a:txBody>
                  <a:tcPr/>
                </a:tc>
                <a:extLst>
                  <a:ext uri="{0D108BD9-81ED-4DB2-BD59-A6C34878D82A}">
                    <a16:rowId xmlns:a16="http://schemas.microsoft.com/office/drawing/2014/main" val="3324606377"/>
                  </a:ext>
                </a:extLst>
              </a:tr>
              <a:tr h="370840">
                <a:tc>
                  <a:txBody>
                    <a:bodyPr/>
                    <a:lstStyle/>
                    <a:p>
                      <a:pPr algn="ctr"/>
                      <a:r>
                        <a:rPr lang="es-MX" sz="2000" b="1" dirty="0"/>
                        <a:t>Am386 DE</a:t>
                      </a:r>
                    </a:p>
                  </a:txBody>
                  <a:tcPr anchor="ctr"/>
                </a:tc>
                <a:tc>
                  <a:txBody>
                    <a:bodyPr/>
                    <a:lstStyle/>
                    <a:p>
                      <a:pPr marL="342900" indent="-342900">
                        <a:buFont typeface="Arial" panose="020B0604020202020204" pitchFamily="34" charset="0"/>
                        <a:buChar char="•"/>
                      </a:pPr>
                      <a:r>
                        <a:rPr lang="es-MX" sz="2000" dirty="0"/>
                        <a:t>Bus de datos de 32 bits.</a:t>
                      </a:r>
                    </a:p>
                    <a:p>
                      <a:pPr marL="342900" indent="-342900">
                        <a:buFont typeface="Arial" panose="020B0604020202020204" pitchFamily="34" charset="0"/>
                        <a:buChar char="•"/>
                      </a:pPr>
                      <a:r>
                        <a:rPr lang="es-MX" sz="2000" dirty="0"/>
                        <a:t>Espacio de direcciones físicas de 32 bits.</a:t>
                      </a:r>
                    </a:p>
                    <a:p>
                      <a:pPr marL="342900" indent="-342900">
                        <a:buFont typeface="Arial" panose="020B0604020202020204" pitchFamily="34" charset="0"/>
                        <a:buChar char="•"/>
                      </a:pPr>
                      <a:r>
                        <a:rPr lang="es-MX" sz="2000" b="0" dirty="0"/>
                        <a:t>Espacio de direcciones de memoria física de 4 GB.</a:t>
                      </a:r>
                    </a:p>
                    <a:p>
                      <a:pPr marL="342900" indent="-342900">
                        <a:buFont typeface="Arial" panose="020B0604020202020204" pitchFamily="34" charset="0"/>
                        <a:buChar char="•"/>
                      </a:pPr>
                      <a:r>
                        <a:rPr lang="es-MX" sz="2000" b="0" dirty="0"/>
                        <a:t>Obtiene código en unidades de 4 bytes.</a:t>
                      </a:r>
                    </a:p>
                  </a:txBody>
                  <a:tcPr/>
                </a:tc>
                <a:extLst>
                  <a:ext uri="{0D108BD9-81ED-4DB2-BD59-A6C34878D82A}">
                    <a16:rowId xmlns:a16="http://schemas.microsoft.com/office/drawing/2014/main" val="1003836295"/>
                  </a:ext>
                </a:extLst>
              </a:tr>
              <a:tr h="370840">
                <a:tc>
                  <a:txBody>
                    <a:bodyPr/>
                    <a:lstStyle/>
                    <a:p>
                      <a:pPr algn="ctr"/>
                      <a:r>
                        <a:rPr lang="es-MX" sz="2000" b="1" dirty="0"/>
                        <a:t>Am386 SX</a:t>
                      </a:r>
                    </a:p>
                  </a:txBody>
                  <a:tcPr anchor="ctr"/>
                </a:tc>
                <a:tc>
                  <a:txBody>
                    <a:bodyPr/>
                    <a:lstStyle/>
                    <a:p>
                      <a:pPr marL="342900" indent="-342900">
                        <a:buFont typeface="Arial" panose="020B0604020202020204" pitchFamily="34" charset="0"/>
                        <a:buChar char="•"/>
                      </a:pPr>
                      <a:r>
                        <a:rPr lang="es-MX" sz="2000" dirty="0"/>
                        <a:t>Bus de datos de 16 bits. Sin opción de tamaño de bus.</a:t>
                      </a:r>
                    </a:p>
                    <a:p>
                      <a:pPr marL="342900" indent="-342900">
                        <a:buFont typeface="Arial" panose="020B0604020202020204" pitchFamily="34" charset="0"/>
                        <a:buChar char="•"/>
                      </a:pPr>
                      <a:r>
                        <a:rPr lang="es-MX" sz="2000" dirty="0"/>
                        <a:t>Espacio de direcciones físicas de 32 bits.</a:t>
                      </a:r>
                    </a:p>
                    <a:p>
                      <a:pPr marL="342900" indent="-342900">
                        <a:buFont typeface="Arial" panose="020B0604020202020204" pitchFamily="34" charset="0"/>
                        <a:buChar char="•"/>
                      </a:pPr>
                      <a:r>
                        <a:rPr lang="es-MX" sz="2000" b="0" dirty="0"/>
                        <a:t>Espacio de direcciones de memoria física de 4 GB.</a:t>
                      </a:r>
                    </a:p>
                    <a:p>
                      <a:pPr marL="342900" indent="-342900">
                        <a:buFont typeface="Arial" panose="020B0604020202020204" pitchFamily="34" charset="0"/>
                        <a:buChar char="•"/>
                      </a:pPr>
                      <a:r>
                        <a:rPr lang="es-MX" sz="2000" b="0" dirty="0"/>
                        <a:t>La unidad de capacitación previa lee 2 bytes como una unidad.</a:t>
                      </a:r>
                    </a:p>
                  </a:txBody>
                  <a:tcPr/>
                </a:tc>
                <a:extLst>
                  <a:ext uri="{0D108BD9-81ED-4DB2-BD59-A6C34878D82A}">
                    <a16:rowId xmlns:a16="http://schemas.microsoft.com/office/drawing/2014/main" val="2556589035"/>
                  </a:ext>
                </a:extLst>
              </a:tr>
            </a:tbl>
          </a:graphicData>
        </a:graphic>
      </p:graphicFrame>
    </p:spTree>
    <p:extLst>
      <p:ext uri="{BB962C8B-B14F-4D97-AF65-F5344CB8AC3E}">
        <p14:creationId xmlns:p14="http://schemas.microsoft.com/office/powerpoint/2010/main" val="1717830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p:nvPr>
        </p:nvSpPr>
        <p:spPr/>
        <p:txBody>
          <a:bodyPr>
            <a:normAutofit/>
          </a:bodyPr>
          <a:lstStyle/>
          <a:p>
            <a:pPr algn="ctr"/>
            <a:r>
              <a:rPr lang="es-MX" sz="6000" cap="none" dirty="0"/>
              <a:t>Am486</a:t>
            </a:r>
          </a:p>
        </p:txBody>
      </p:sp>
      <p:sp>
        <p:nvSpPr>
          <p:cNvPr id="3" name="Marcador de contenido 2">
            <a:extLst>
              <a:ext uri="{FF2B5EF4-FFF2-40B4-BE49-F238E27FC236}">
                <a16:creationId xmlns:a16="http://schemas.microsoft.com/office/drawing/2014/main" id="{F7DB29B3-5ADA-4953-8064-20C2D8AFA8C4}"/>
              </a:ext>
            </a:extLst>
          </p:cNvPr>
          <p:cNvSpPr>
            <a:spLocks noGrp="1"/>
          </p:cNvSpPr>
          <p:nvPr>
            <p:ph idx="1"/>
          </p:nvPr>
        </p:nvSpPr>
        <p:spPr/>
        <p:txBody>
          <a:bodyPr>
            <a:normAutofit lnSpcReduction="10000"/>
          </a:bodyPr>
          <a:lstStyle/>
          <a:p>
            <a:pPr algn="just"/>
            <a:r>
              <a:rPr lang="es-MX" sz="2000" dirty="0">
                <a:solidFill>
                  <a:schemeClr val="tx1"/>
                </a:solidFill>
              </a:rPr>
              <a:t>AMD ofreció sus 486 de 40 MHz al mismo precio o por debajo del chip Intel 80486 de 33 MHz.</a:t>
            </a:r>
          </a:p>
          <a:p>
            <a:pPr algn="just"/>
            <a:r>
              <a:rPr lang="es-MX" sz="2000" dirty="0">
                <a:solidFill>
                  <a:schemeClr val="tx1"/>
                </a:solidFill>
              </a:rPr>
              <a:t>Los primeros chips del AMD 486 fueron reemplazos para sus contrapartes de Intel que se enchufaban en el mismo zócalo, pero posteriormente AMD duplicó la velocidad del reloj, y además corrían a 3,3 voltios.</a:t>
            </a:r>
          </a:p>
          <a:p>
            <a:pPr algn="just"/>
            <a:r>
              <a:rPr lang="es-MX" sz="2000" dirty="0">
                <a:solidFill>
                  <a:schemeClr val="tx1"/>
                </a:solidFill>
              </a:rPr>
              <a:t>Los chips de AMD igualaban el desempeño de los de Intel en una base de ciclo por ciclo.</a:t>
            </a:r>
          </a:p>
          <a:p>
            <a:pPr algn="just"/>
            <a:r>
              <a:rPr lang="es-MX" sz="2000" dirty="0">
                <a:solidFill>
                  <a:schemeClr val="tx1"/>
                </a:solidFill>
              </a:rPr>
              <a:t>Los chips Am486DX, DX2, y SX2 ganaron aceptación entre Acer y Compaq.</a:t>
            </a:r>
          </a:p>
          <a:p>
            <a:pPr algn="just"/>
            <a:r>
              <a:rPr lang="es-MX" sz="2000" dirty="0">
                <a:solidFill>
                  <a:schemeClr val="tx1"/>
                </a:solidFill>
              </a:rPr>
              <a:t>La velocidad de reloj más alta de los chips 486 de AMD, proveyeron un desempeño superior a muchos de los primeros Pentium, especialmente los de Pentium 60 y 66 MHz. </a:t>
            </a:r>
          </a:p>
          <a:p>
            <a:pPr algn="just"/>
            <a:r>
              <a:rPr lang="es-MX" sz="2000" dirty="0">
                <a:solidFill>
                  <a:schemeClr val="tx1"/>
                </a:solidFill>
              </a:rPr>
              <a:t>Las series de </a:t>
            </a:r>
            <a:r>
              <a:rPr lang="es-MX" sz="2000" dirty="0" err="1">
                <a:solidFill>
                  <a:schemeClr val="tx1"/>
                </a:solidFill>
              </a:rPr>
              <a:t>Enhanced</a:t>
            </a:r>
            <a:r>
              <a:rPr lang="es-MX" sz="2000" dirty="0">
                <a:solidFill>
                  <a:schemeClr val="tx1"/>
                </a:solidFill>
              </a:rPr>
              <a:t> Am486 soportaban modos extendidos de ahorro de energía, y Caché L1 </a:t>
            </a:r>
            <a:r>
              <a:rPr lang="es-MX" sz="2000" dirty="0" err="1">
                <a:solidFill>
                  <a:schemeClr val="tx1"/>
                </a:solidFill>
              </a:rPr>
              <a:t>Write</a:t>
            </a:r>
            <a:r>
              <a:rPr lang="es-MX" sz="2000" dirty="0">
                <a:solidFill>
                  <a:schemeClr val="tx1"/>
                </a:solidFill>
              </a:rPr>
              <a:t>-Back, versiones posteriores tuvieron una mejora a 16 KB de Caché L1 </a:t>
            </a:r>
            <a:r>
              <a:rPr lang="es-MX" sz="2000" dirty="0" err="1">
                <a:solidFill>
                  <a:schemeClr val="tx1"/>
                </a:solidFill>
              </a:rPr>
              <a:t>Write</a:t>
            </a:r>
            <a:r>
              <a:rPr lang="es-MX" sz="2000" dirty="0">
                <a:solidFill>
                  <a:schemeClr val="tx1"/>
                </a:solidFill>
              </a:rPr>
              <a:t>-Back.</a:t>
            </a:r>
          </a:p>
        </p:txBody>
      </p:sp>
    </p:spTree>
    <p:extLst>
      <p:ext uri="{BB962C8B-B14F-4D97-AF65-F5344CB8AC3E}">
        <p14:creationId xmlns:p14="http://schemas.microsoft.com/office/powerpoint/2010/main" val="337883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A77A-DA3B-4F76-A738-531062B07666}"/>
              </a:ext>
            </a:extLst>
          </p:cNvPr>
          <p:cNvSpPr>
            <a:spLocks noGrp="1"/>
          </p:cNvSpPr>
          <p:nvPr>
            <p:ph type="title" idx="4294967295"/>
          </p:nvPr>
        </p:nvSpPr>
        <p:spPr>
          <a:xfrm>
            <a:off x="0" y="701675"/>
            <a:ext cx="11029950" cy="1014413"/>
          </a:xfrm>
        </p:spPr>
        <p:txBody>
          <a:bodyPr>
            <a:normAutofit/>
          </a:bodyPr>
          <a:lstStyle/>
          <a:p>
            <a:pPr algn="ctr"/>
            <a:r>
              <a:rPr lang="es-MX" sz="6000" cap="none" dirty="0"/>
              <a:t>Am486</a:t>
            </a:r>
          </a:p>
        </p:txBody>
      </p:sp>
      <p:grpSp>
        <p:nvGrpSpPr>
          <p:cNvPr id="10" name="Grupo 9">
            <a:extLst>
              <a:ext uri="{FF2B5EF4-FFF2-40B4-BE49-F238E27FC236}">
                <a16:creationId xmlns:a16="http://schemas.microsoft.com/office/drawing/2014/main" id="{49333415-C809-4B6A-982E-E1F6580AF97C}"/>
              </a:ext>
            </a:extLst>
          </p:cNvPr>
          <p:cNvGrpSpPr/>
          <p:nvPr/>
        </p:nvGrpSpPr>
        <p:grpSpPr>
          <a:xfrm>
            <a:off x="561975" y="856270"/>
            <a:ext cx="4953000" cy="5646820"/>
            <a:chOff x="561975" y="856270"/>
            <a:chExt cx="4953000" cy="5646820"/>
          </a:xfrm>
        </p:grpSpPr>
        <p:pic>
          <p:nvPicPr>
            <p:cNvPr id="6" name="Imagen 5">
              <a:extLst>
                <a:ext uri="{FF2B5EF4-FFF2-40B4-BE49-F238E27FC236}">
                  <a16:creationId xmlns:a16="http://schemas.microsoft.com/office/drawing/2014/main" id="{094F5520-5CCD-42D0-AB84-47034013246B}"/>
                </a:ext>
              </a:extLst>
            </p:cNvPr>
            <p:cNvPicPr>
              <a:picLocks noChangeAspect="1"/>
            </p:cNvPicPr>
            <p:nvPr/>
          </p:nvPicPr>
          <p:blipFill>
            <a:blip r:embed="rId2"/>
            <a:stretch>
              <a:fillRect/>
            </a:stretch>
          </p:blipFill>
          <p:spPr>
            <a:xfrm>
              <a:off x="561975" y="1311965"/>
              <a:ext cx="4953000" cy="5191125"/>
            </a:xfrm>
            <a:prstGeom prst="rect">
              <a:avLst/>
            </a:prstGeom>
          </p:spPr>
        </p:pic>
        <p:sp>
          <p:nvSpPr>
            <p:cNvPr id="8" name="Marcador de contenido 2">
              <a:extLst>
                <a:ext uri="{FF2B5EF4-FFF2-40B4-BE49-F238E27FC236}">
                  <a16:creationId xmlns:a16="http://schemas.microsoft.com/office/drawing/2014/main" id="{A13A3BBA-6603-425B-8F7E-D4A0E8C2194F}"/>
                </a:ext>
              </a:extLst>
            </p:cNvPr>
            <p:cNvSpPr txBox="1">
              <a:spLocks/>
            </p:cNvSpPr>
            <p:nvPr/>
          </p:nvSpPr>
          <p:spPr>
            <a:xfrm>
              <a:off x="581192" y="856270"/>
              <a:ext cx="4933783" cy="455695"/>
            </a:xfrm>
            <a:prstGeom prst="rect">
              <a:avLst/>
            </a:prstGeom>
          </p:spPr>
          <p:txBody>
            <a:bodyP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s-MX" sz="2800" dirty="0">
                  <a:solidFill>
                    <a:schemeClr val="accent1"/>
                  </a:solidFill>
                </a:rPr>
                <a:t>Modelos de Am486</a:t>
              </a:r>
            </a:p>
          </p:txBody>
        </p:sp>
      </p:grpSp>
      <p:grpSp>
        <p:nvGrpSpPr>
          <p:cNvPr id="7" name="Grupo 6">
            <a:extLst>
              <a:ext uri="{FF2B5EF4-FFF2-40B4-BE49-F238E27FC236}">
                <a16:creationId xmlns:a16="http://schemas.microsoft.com/office/drawing/2014/main" id="{5FEA380A-7951-43AE-BC9F-F94A77E550D3}"/>
              </a:ext>
            </a:extLst>
          </p:cNvPr>
          <p:cNvGrpSpPr/>
          <p:nvPr/>
        </p:nvGrpSpPr>
        <p:grpSpPr>
          <a:xfrm>
            <a:off x="6076950" y="1615498"/>
            <a:ext cx="5553075" cy="4584058"/>
            <a:chOff x="6076950" y="1084117"/>
            <a:chExt cx="5553075" cy="4584058"/>
          </a:xfrm>
        </p:grpSpPr>
        <p:pic>
          <p:nvPicPr>
            <p:cNvPr id="6146" name="Picture 2">
              <a:extLst>
                <a:ext uri="{FF2B5EF4-FFF2-40B4-BE49-F238E27FC236}">
                  <a16:creationId xmlns:a16="http://schemas.microsoft.com/office/drawing/2014/main" id="{D0073A9C-9606-40C6-987E-09608200C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1084117"/>
              <a:ext cx="2584489" cy="17238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75C8341-5573-4241-9392-5F644E56F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536" y="1084117"/>
              <a:ext cx="2584489" cy="17238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0E4A28A-C90C-41C1-8000-881011944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991" y="3527412"/>
              <a:ext cx="2584489" cy="1723834"/>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contenido 2">
              <a:extLst>
                <a:ext uri="{FF2B5EF4-FFF2-40B4-BE49-F238E27FC236}">
                  <a16:creationId xmlns:a16="http://schemas.microsoft.com/office/drawing/2014/main" id="{8AA86B17-59AE-41BC-88C3-B5F8D045A961}"/>
                </a:ext>
              </a:extLst>
            </p:cNvPr>
            <p:cNvSpPr txBox="1">
              <a:spLocks/>
            </p:cNvSpPr>
            <p:nvPr/>
          </p:nvSpPr>
          <p:spPr>
            <a:xfrm>
              <a:off x="6096000" y="2804261"/>
              <a:ext cx="2584489"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Am486DX 40MHz</a:t>
              </a:r>
            </a:p>
          </p:txBody>
        </p:sp>
        <p:sp>
          <p:nvSpPr>
            <p:cNvPr id="14" name="Marcador de contenido 2">
              <a:extLst>
                <a:ext uri="{FF2B5EF4-FFF2-40B4-BE49-F238E27FC236}">
                  <a16:creationId xmlns:a16="http://schemas.microsoft.com/office/drawing/2014/main" id="{A51FB20B-FFB2-4EE1-8486-BA5B0850FDBD}"/>
                </a:ext>
              </a:extLst>
            </p:cNvPr>
            <p:cNvSpPr txBox="1">
              <a:spLocks/>
            </p:cNvSpPr>
            <p:nvPr/>
          </p:nvSpPr>
          <p:spPr>
            <a:xfrm>
              <a:off x="9045535" y="2814200"/>
              <a:ext cx="2584489"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Am486DX2 66MHz</a:t>
              </a:r>
            </a:p>
          </p:txBody>
        </p:sp>
        <p:sp>
          <p:nvSpPr>
            <p:cNvPr id="15" name="Marcador de contenido 2">
              <a:extLst>
                <a:ext uri="{FF2B5EF4-FFF2-40B4-BE49-F238E27FC236}">
                  <a16:creationId xmlns:a16="http://schemas.microsoft.com/office/drawing/2014/main" id="{6F15BCFD-C7BA-4CEA-8EB8-358091D187C1}"/>
                </a:ext>
              </a:extLst>
            </p:cNvPr>
            <p:cNvSpPr txBox="1">
              <a:spLocks/>
            </p:cNvSpPr>
            <p:nvPr/>
          </p:nvSpPr>
          <p:spPr>
            <a:xfrm>
              <a:off x="7566990" y="5251246"/>
              <a:ext cx="2584489" cy="416929"/>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s-MX" sz="2000" i="1" dirty="0">
                  <a:solidFill>
                    <a:schemeClr val="tx1"/>
                  </a:solidFill>
                </a:rPr>
                <a:t>Am5x86-P75</a:t>
              </a:r>
            </a:p>
          </p:txBody>
        </p:sp>
      </p:grpSp>
    </p:spTree>
    <p:extLst>
      <p:ext uri="{BB962C8B-B14F-4D97-AF65-F5344CB8AC3E}">
        <p14:creationId xmlns:p14="http://schemas.microsoft.com/office/powerpoint/2010/main" val="4212932772"/>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Dividendo</Template>
  <TotalTime>1486</TotalTime>
  <Words>4842</Words>
  <Application>Microsoft Office PowerPoint</Application>
  <PresentationFormat>Panorámica</PresentationFormat>
  <Paragraphs>482</Paragraphs>
  <Slides>58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58</vt:i4>
      </vt:variant>
    </vt:vector>
  </HeadingPairs>
  <TitlesOfParts>
    <vt:vector size="65" baseType="lpstr">
      <vt:lpstr>Arial</vt:lpstr>
      <vt:lpstr>Berlin Sans FB</vt:lpstr>
      <vt:lpstr>Berlin Sans FB Demi</vt:lpstr>
      <vt:lpstr>Forte</vt:lpstr>
      <vt:lpstr>Gill Sans MT</vt:lpstr>
      <vt:lpstr>Wingdings 2</vt:lpstr>
      <vt:lpstr>Dividendo</vt:lpstr>
      <vt:lpstr>Presentación de PowerPoint</vt:lpstr>
      <vt:lpstr>Advanced Micro Devices</vt:lpstr>
      <vt:lpstr>Procesadores AMD</vt:lpstr>
      <vt:lpstr>AMD Am9080</vt:lpstr>
      <vt:lpstr>AMD Am286</vt:lpstr>
      <vt:lpstr>Am386</vt:lpstr>
      <vt:lpstr>Am486</vt:lpstr>
      <vt:lpstr>Am486</vt:lpstr>
      <vt:lpstr>Am486</vt:lpstr>
      <vt:lpstr>AMD Am5x86</vt:lpstr>
      <vt:lpstr>AMD K5</vt:lpstr>
      <vt:lpstr>Modelo SSA / 5</vt:lpstr>
      <vt:lpstr>Modelo 5k86</vt:lpstr>
      <vt:lpstr>AMD K6</vt:lpstr>
      <vt:lpstr>Modelo original K6</vt:lpstr>
      <vt:lpstr>Modelo K6 "Little Foot"</vt:lpstr>
      <vt:lpstr>AMD K6-2</vt:lpstr>
      <vt:lpstr>K6-2</vt:lpstr>
      <vt:lpstr>K6-2+</vt:lpstr>
      <vt:lpstr>AMD K6-III</vt:lpstr>
      <vt:lpstr>K6-III "Sharptooth" (K6-3D)</vt:lpstr>
      <vt:lpstr>K6-III+</vt:lpstr>
      <vt:lpstr>AMD Duron</vt:lpstr>
      <vt:lpstr>AMD Sempron</vt:lpstr>
      <vt:lpstr>AMD Athlon</vt:lpstr>
      <vt:lpstr>AMD Athlon XP</vt:lpstr>
      <vt:lpstr>AMD Athlon 64</vt:lpstr>
      <vt:lpstr>AMD Turion 64</vt:lpstr>
      <vt:lpstr>AMD Athlon 64 X2</vt:lpstr>
      <vt:lpstr>AMD Turion 64 X2</vt:lpstr>
      <vt:lpstr>Modelos para socket 939</vt:lpstr>
      <vt:lpstr> Modelos para socket AM2</vt:lpstr>
      <vt:lpstr>AMD Opteron</vt:lpstr>
      <vt:lpstr>AMD Phenom</vt:lpstr>
      <vt:lpstr> Modelos</vt:lpstr>
      <vt:lpstr>AMD Phenom II</vt:lpstr>
      <vt:lpstr>AMD Athlon II</vt:lpstr>
      <vt:lpstr>AMD FX</vt:lpstr>
      <vt:lpstr> Zambezi (basado en Bulldozer)</vt:lpstr>
      <vt:lpstr>Presentación de PowerPoint</vt:lpstr>
      <vt:lpstr>Vishera (basado en Piledriver)</vt:lpstr>
      <vt:lpstr>Presentación de PowerPoint</vt:lpstr>
      <vt:lpstr>AMD Accelerated Processing Unit</vt:lpstr>
      <vt:lpstr>AMD Ryzen y la arquitectura Zen</vt:lpstr>
      <vt:lpstr>Arquitectura Zen</vt:lpstr>
      <vt:lpstr>AMD Ryzen de 1ª generación</vt:lpstr>
      <vt:lpstr>AMD Ryzen 7 1700, 1700X, 1800X</vt:lpstr>
      <vt:lpstr>AMD Ryzen 5 1600, 1600X</vt:lpstr>
      <vt:lpstr>AMD Ryzen 5 1500X y 1400</vt:lpstr>
      <vt:lpstr>AMD Ryzen 5 1500X y 1400</vt:lpstr>
      <vt:lpstr>AMD Ryzen de 2ª generación</vt:lpstr>
      <vt:lpstr>AMD Ryzen 7 2700X y 2700</vt:lpstr>
      <vt:lpstr>AMD Ryzen 5 2600X y 2600</vt:lpstr>
      <vt:lpstr>AMD Ryzen de 3ª generación</vt:lpstr>
      <vt:lpstr>AMD Ryzen 3000</vt:lpstr>
      <vt:lpstr>AMD Renoir</vt:lpstr>
      <vt:lpstr>AMD Ryzen 5000</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Renovato</dc:creator>
  <cp:lastModifiedBy>Felipe Renovato</cp:lastModifiedBy>
  <cp:revision>99</cp:revision>
  <dcterms:created xsi:type="dcterms:W3CDTF">2021-04-23T01:05:46Z</dcterms:created>
  <dcterms:modified xsi:type="dcterms:W3CDTF">2021-06-18T01:07:11Z</dcterms:modified>
</cp:coreProperties>
</file>